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24"/>
  </p:notesMasterIdLst>
  <p:sldIdLst>
    <p:sldId id="279" r:id="rId2"/>
    <p:sldId id="258" r:id="rId3"/>
    <p:sldId id="257" r:id="rId4"/>
    <p:sldId id="266" r:id="rId5"/>
    <p:sldId id="271" r:id="rId6"/>
    <p:sldId id="280" r:id="rId7"/>
    <p:sldId id="281" r:id="rId8"/>
    <p:sldId id="272" r:id="rId9"/>
    <p:sldId id="273" r:id="rId10"/>
    <p:sldId id="274" r:id="rId11"/>
    <p:sldId id="275" r:id="rId12"/>
    <p:sldId id="276" r:id="rId13"/>
    <p:sldId id="278" r:id="rId14"/>
    <p:sldId id="277" r:id="rId15"/>
    <p:sldId id="263" r:id="rId16"/>
    <p:sldId id="265" r:id="rId17"/>
    <p:sldId id="256" r:id="rId18"/>
    <p:sldId id="262" r:id="rId19"/>
    <p:sldId id="259" r:id="rId20"/>
    <p:sldId id="284" r:id="rId21"/>
    <p:sldId id="285" r:id="rId22"/>
    <p:sldId id="283" r:id="rId23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816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BEACBC-CD3E-8F49-AEBE-AF9ACB071561}" type="doc">
      <dgm:prSet loTypeId="urn:microsoft.com/office/officeart/2005/8/layout/default#8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0BEFF0B7-7AED-2B47-B718-9E2037E40424}">
      <dgm:prSet phldrT="[Testo]" custT="1"/>
      <dgm:spPr/>
      <dgm:t>
        <a:bodyPr/>
        <a:lstStyle/>
        <a:p>
          <a:r>
            <a:rPr lang="it-IT" sz="1400" b="1" i="0" dirty="0" smtClean="0">
              <a:solidFill>
                <a:schemeClr val="tx2"/>
              </a:solidFill>
            </a:rPr>
            <a:t>Finlandia</a:t>
          </a:r>
          <a:r>
            <a:rPr lang="it-IT" sz="1400" dirty="0" smtClean="0">
              <a:solidFill>
                <a:schemeClr val="tx2"/>
              </a:solidFill>
            </a:rPr>
            <a:t>: scuole speciali per ritardo o handicap. Trasferimento di 46.000 studenti (8.1% dall’obbligo) da percorsi ordinari a scuole speciale</a:t>
          </a:r>
          <a:endParaRPr lang="it-IT" sz="1400" dirty="0">
            <a:solidFill>
              <a:schemeClr val="tx2"/>
            </a:solidFill>
          </a:endParaRPr>
        </a:p>
      </dgm:t>
    </dgm:pt>
    <dgm:pt modelId="{1E0409A5-64E7-3540-8811-C8A1A22F0824}" type="parTrans" cxnId="{58D036E0-DE93-D245-9FF7-341546139E90}">
      <dgm:prSet/>
      <dgm:spPr/>
      <dgm:t>
        <a:bodyPr/>
        <a:lstStyle/>
        <a:p>
          <a:endParaRPr lang="it-IT"/>
        </a:p>
      </dgm:t>
    </dgm:pt>
    <dgm:pt modelId="{143FB598-D83F-BD47-BC81-913430D22A9E}" type="sibTrans" cxnId="{58D036E0-DE93-D245-9FF7-341546139E90}">
      <dgm:prSet/>
      <dgm:spPr/>
      <dgm:t>
        <a:bodyPr/>
        <a:lstStyle/>
        <a:p>
          <a:endParaRPr lang="it-IT"/>
        </a:p>
      </dgm:t>
    </dgm:pt>
    <dgm:pt modelId="{15E00A8C-3D0B-6C4A-8FA9-E297E788091A}">
      <dgm:prSet phldrT="[Testo]" custT="1"/>
      <dgm:spPr/>
      <dgm:t>
        <a:bodyPr/>
        <a:lstStyle/>
        <a:p>
          <a:r>
            <a:rPr lang="it-IT" sz="1200" b="1" i="0" dirty="0" smtClean="0">
              <a:solidFill>
                <a:schemeClr val="tx2"/>
              </a:solidFill>
            </a:rPr>
            <a:t>Francia</a:t>
          </a:r>
          <a:r>
            <a:rPr lang="it-IT" sz="1200" dirty="0" smtClean="0">
              <a:solidFill>
                <a:schemeClr val="tx2"/>
              </a:solidFill>
            </a:rPr>
            <a:t>: istituti speciali e CLIS (Classes intégration scolaire</a:t>
          </a:r>
          <a:r>
            <a:rPr lang="it-IT" sz="1200" dirty="0" smtClean="0">
              <a:solidFill>
                <a:schemeClr val="tx2"/>
              </a:solidFill>
              <a:sym typeface="Wingdings"/>
            </a:rPr>
            <a:t> primaria) UPI (unités pédagogiques d’intégration) nei collèges.</a:t>
          </a:r>
        </a:p>
        <a:p>
          <a:r>
            <a:rPr lang="it-IT" sz="1200" dirty="0" smtClean="0">
              <a:solidFill>
                <a:schemeClr val="tx2"/>
              </a:solidFill>
              <a:sym typeface="Wingdings"/>
            </a:rPr>
            <a:t>Istituzioni specializzate di responsabilità ministeriale per problemi molto seri (10.755 alunni)</a:t>
          </a:r>
          <a:r>
            <a:rPr lang="it-IT" sz="1200" dirty="0" smtClean="0">
              <a:solidFill>
                <a:schemeClr val="tx2"/>
              </a:solidFill>
            </a:rPr>
            <a:t> </a:t>
          </a:r>
          <a:r>
            <a:rPr lang="it-IT" sz="1200" dirty="0" smtClean="0">
              <a:solidFill>
                <a:schemeClr val="tx2"/>
              </a:solidFill>
              <a:latin typeface="Zapf Dingbats"/>
              <a:ea typeface="Zapf Dingbats"/>
              <a:cs typeface="Zapf Dingbats"/>
            </a:rPr>
            <a:t> </a:t>
          </a:r>
          <a:endParaRPr lang="it-IT" sz="1200" dirty="0">
            <a:solidFill>
              <a:schemeClr val="tx2"/>
            </a:solidFill>
          </a:endParaRPr>
        </a:p>
      </dgm:t>
    </dgm:pt>
    <dgm:pt modelId="{4FE812F1-31E4-894E-9378-007CED576571}" type="parTrans" cxnId="{3F63E750-0399-E74A-8534-179E99048D65}">
      <dgm:prSet/>
      <dgm:spPr/>
      <dgm:t>
        <a:bodyPr/>
        <a:lstStyle/>
        <a:p>
          <a:endParaRPr lang="it-IT"/>
        </a:p>
      </dgm:t>
    </dgm:pt>
    <dgm:pt modelId="{803BEBED-DBBA-214A-AD61-EC68024B0623}" type="sibTrans" cxnId="{3F63E750-0399-E74A-8534-179E99048D65}">
      <dgm:prSet/>
      <dgm:spPr/>
      <dgm:t>
        <a:bodyPr/>
        <a:lstStyle/>
        <a:p>
          <a:endParaRPr lang="it-IT"/>
        </a:p>
      </dgm:t>
    </dgm:pt>
    <dgm:pt modelId="{6B779335-7B65-A44C-AC8D-1F2536B92E94}">
      <dgm:prSet phldrT="[Testo]"/>
      <dgm:spPr/>
      <dgm:t>
        <a:bodyPr/>
        <a:lstStyle/>
        <a:p>
          <a:r>
            <a:rPr lang="it-IT" b="1" i="0" dirty="0" smtClean="0">
              <a:solidFill>
                <a:schemeClr val="tx2"/>
              </a:solidFill>
            </a:rPr>
            <a:t>Germania</a:t>
          </a:r>
          <a:r>
            <a:rPr lang="it-IT" dirty="0" smtClean="0">
              <a:solidFill>
                <a:schemeClr val="tx2"/>
              </a:solidFill>
            </a:rPr>
            <a:t>: scuole speciali ma incoraggiamento dell’integrazione nella scuola pubblica. 4.3% alunni </a:t>
          </a:r>
          <a:r>
            <a:rPr lang="it-IT" dirty="0" smtClean="0">
              <a:solidFill>
                <a:schemeClr val="tx2"/>
              </a:solidFill>
              <a:sym typeface="Wingdings"/>
            </a:rPr>
            <a:t> scuole speciali</a:t>
          </a:r>
          <a:endParaRPr lang="it-IT" dirty="0">
            <a:solidFill>
              <a:schemeClr val="tx2"/>
            </a:solidFill>
          </a:endParaRPr>
        </a:p>
      </dgm:t>
    </dgm:pt>
    <dgm:pt modelId="{565ADE2C-59B5-B447-AA5F-9A4D7D3EFA33}" type="parTrans" cxnId="{36C29E51-BC8E-F349-8423-3B427577DE99}">
      <dgm:prSet/>
      <dgm:spPr/>
      <dgm:t>
        <a:bodyPr/>
        <a:lstStyle/>
        <a:p>
          <a:endParaRPr lang="it-IT"/>
        </a:p>
      </dgm:t>
    </dgm:pt>
    <dgm:pt modelId="{712C8026-B877-D841-90F9-61FF9593C6BD}" type="sibTrans" cxnId="{36C29E51-BC8E-F349-8423-3B427577DE99}">
      <dgm:prSet/>
      <dgm:spPr/>
      <dgm:t>
        <a:bodyPr/>
        <a:lstStyle/>
        <a:p>
          <a:endParaRPr lang="it-IT"/>
        </a:p>
      </dgm:t>
    </dgm:pt>
    <dgm:pt modelId="{02865C12-2FEE-9E43-AFE0-69A09D718F08}">
      <dgm:prSet phldrT="[Testo]"/>
      <dgm:spPr/>
      <dgm:t>
        <a:bodyPr/>
        <a:lstStyle/>
        <a:p>
          <a:r>
            <a:rPr lang="it-IT" b="1" i="0" dirty="0" smtClean="0">
              <a:solidFill>
                <a:schemeClr val="tx2"/>
              </a:solidFill>
            </a:rPr>
            <a:t>Regno Unito</a:t>
          </a:r>
          <a:r>
            <a:rPr lang="it-IT" dirty="0" smtClean="0">
              <a:solidFill>
                <a:schemeClr val="tx2"/>
              </a:solidFill>
            </a:rPr>
            <a:t>: attestato Special Educational Needs 2.8%inglesi, 3.1% gallesi, 3.7% Irlandesi </a:t>
          </a:r>
          <a:r>
            <a:rPr lang="it-IT" dirty="0" smtClean="0">
              <a:solidFill>
                <a:schemeClr val="tx2"/>
              </a:solidFill>
              <a:sym typeface="Wingdings"/>
            </a:rPr>
            <a:t> scuoel speciali1%, 0.8%, 1.3%  Special Educational Needs and Disability Act/Order</a:t>
          </a:r>
          <a:endParaRPr lang="it-IT" dirty="0">
            <a:solidFill>
              <a:schemeClr val="tx2"/>
            </a:solidFill>
          </a:endParaRPr>
        </a:p>
      </dgm:t>
    </dgm:pt>
    <dgm:pt modelId="{E3082831-BFE3-4A4B-B85C-0A61FA73F373}" type="parTrans" cxnId="{9BEB44A8-0F2B-CB4B-A1AC-7F272B26D0CC}">
      <dgm:prSet/>
      <dgm:spPr/>
      <dgm:t>
        <a:bodyPr/>
        <a:lstStyle/>
        <a:p>
          <a:endParaRPr lang="it-IT"/>
        </a:p>
      </dgm:t>
    </dgm:pt>
    <dgm:pt modelId="{5BAA3583-2526-A84C-8DFF-58B1F466596B}" type="sibTrans" cxnId="{9BEB44A8-0F2B-CB4B-A1AC-7F272B26D0CC}">
      <dgm:prSet/>
      <dgm:spPr/>
      <dgm:t>
        <a:bodyPr/>
        <a:lstStyle/>
        <a:p>
          <a:endParaRPr lang="it-IT"/>
        </a:p>
      </dgm:t>
    </dgm:pt>
    <dgm:pt modelId="{BC20E169-7638-B942-B1E8-3C6F7B9B87C7}">
      <dgm:prSet phldrT="[Testo]"/>
      <dgm:spPr/>
      <dgm:t>
        <a:bodyPr/>
        <a:lstStyle/>
        <a:p>
          <a:r>
            <a:rPr lang="it-IT" b="1" i="0" dirty="0" smtClean="0">
              <a:solidFill>
                <a:schemeClr val="tx2"/>
              </a:solidFill>
            </a:rPr>
            <a:t>Spagna</a:t>
          </a:r>
          <a:r>
            <a:rPr lang="it-IT" dirty="0" smtClean="0">
              <a:solidFill>
                <a:schemeClr val="tx2"/>
              </a:solidFill>
            </a:rPr>
            <a:t>: integrazione progressiva</a:t>
          </a:r>
          <a:r>
            <a:rPr lang="it-IT" dirty="0" smtClean="0">
              <a:solidFill>
                <a:schemeClr val="tx2"/>
              </a:solidFill>
              <a:sym typeface="Wingdings"/>
            </a:rPr>
            <a:t> 0.4% intera popolazione scolastica scuole speciali</a:t>
          </a:r>
          <a:endParaRPr lang="it-IT" dirty="0">
            <a:solidFill>
              <a:schemeClr val="tx2"/>
            </a:solidFill>
          </a:endParaRPr>
        </a:p>
      </dgm:t>
    </dgm:pt>
    <dgm:pt modelId="{B5BFA96C-C9FB-3C4D-8DE9-2B1F5D302DA3}" type="parTrans" cxnId="{FDA66F5C-4C72-8346-A3D8-8D27096BB918}">
      <dgm:prSet/>
      <dgm:spPr/>
      <dgm:t>
        <a:bodyPr/>
        <a:lstStyle/>
        <a:p>
          <a:endParaRPr lang="it-IT"/>
        </a:p>
      </dgm:t>
    </dgm:pt>
    <dgm:pt modelId="{FC782847-73A6-9A43-BD32-D17691877B29}" type="sibTrans" cxnId="{FDA66F5C-4C72-8346-A3D8-8D27096BB918}">
      <dgm:prSet/>
      <dgm:spPr/>
      <dgm:t>
        <a:bodyPr/>
        <a:lstStyle/>
        <a:p>
          <a:endParaRPr lang="it-IT"/>
        </a:p>
      </dgm:t>
    </dgm:pt>
    <dgm:pt modelId="{60FD6E05-331D-6340-8E05-916113C48AD0}" type="pres">
      <dgm:prSet presAssocID="{5DBEACBC-CD3E-8F49-AEBE-AF9ACB07156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551DD76-2594-314A-9190-0763E15F5CCC}" type="pres">
      <dgm:prSet presAssocID="{0BEFF0B7-7AED-2B47-B718-9E2037E4042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E164EA4-A72D-DC4A-8F53-7D634E33E0AC}" type="pres">
      <dgm:prSet presAssocID="{143FB598-D83F-BD47-BC81-913430D22A9E}" presName="sibTrans" presStyleCnt="0"/>
      <dgm:spPr/>
    </dgm:pt>
    <dgm:pt modelId="{D38C92E0-B8C3-5D40-9338-B490C43D5AB0}" type="pres">
      <dgm:prSet presAssocID="{15E00A8C-3D0B-6C4A-8FA9-E297E788091A}" presName="node" presStyleLbl="node1" presStyleIdx="1" presStyleCnt="5" custScaleY="11666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B9F833B-FCAF-EF42-8130-2BAD7DA180DC}" type="pres">
      <dgm:prSet presAssocID="{803BEBED-DBBA-214A-AD61-EC68024B0623}" presName="sibTrans" presStyleCnt="0"/>
      <dgm:spPr/>
    </dgm:pt>
    <dgm:pt modelId="{BC6BE617-552F-384F-A4F3-55D2B7281D04}" type="pres">
      <dgm:prSet presAssocID="{6B779335-7B65-A44C-AC8D-1F2536B92E94}" presName="node" presStyleLbl="node1" presStyleIdx="2" presStyleCnt="5" custScaleX="97982" custScaleY="10502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423B83E-D3A6-4E48-85FF-B44EF860CFF6}" type="pres">
      <dgm:prSet presAssocID="{712C8026-B877-D841-90F9-61FF9593C6BD}" presName="sibTrans" presStyleCnt="0"/>
      <dgm:spPr/>
    </dgm:pt>
    <dgm:pt modelId="{E4770C69-4AFD-0243-9935-2341CB4254D5}" type="pres">
      <dgm:prSet presAssocID="{02865C12-2FEE-9E43-AFE0-69A09D718F0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6B6960-FD82-E44A-974D-9DB0FD471877}" type="pres">
      <dgm:prSet presAssocID="{5BAA3583-2526-A84C-8DFF-58B1F466596B}" presName="sibTrans" presStyleCnt="0"/>
      <dgm:spPr/>
    </dgm:pt>
    <dgm:pt modelId="{407FE1AD-BED8-604B-B830-59EF148DDA20}" type="pres">
      <dgm:prSet presAssocID="{BC20E169-7638-B942-B1E8-3C6F7B9B87C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275D6973-03D0-5A43-9873-A4CB747DF1BF}" type="presOf" srcId="{0BEFF0B7-7AED-2B47-B718-9E2037E40424}" destId="{E551DD76-2594-314A-9190-0763E15F5CCC}" srcOrd="0" destOrd="0" presId="urn:microsoft.com/office/officeart/2005/8/layout/default#8"/>
    <dgm:cxn modelId="{FFB5D92C-C66F-AA4F-A105-24C4C77ED9B9}" type="presOf" srcId="{BC20E169-7638-B942-B1E8-3C6F7B9B87C7}" destId="{407FE1AD-BED8-604B-B830-59EF148DDA20}" srcOrd="0" destOrd="0" presId="urn:microsoft.com/office/officeart/2005/8/layout/default#8"/>
    <dgm:cxn modelId="{FDA66F5C-4C72-8346-A3D8-8D27096BB918}" srcId="{5DBEACBC-CD3E-8F49-AEBE-AF9ACB071561}" destId="{BC20E169-7638-B942-B1E8-3C6F7B9B87C7}" srcOrd="4" destOrd="0" parTransId="{B5BFA96C-C9FB-3C4D-8DE9-2B1F5D302DA3}" sibTransId="{FC782847-73A6-9A43-BD32-D17691877B29}"/>
    <dgm:cxn modelId="{36C29E51-BC8E-F349-8423-3B427577DE99}" srcId="{5DBEACBC-CD3E-8F49-AEBE-AF9ACB071561}" destId="{6B779335-7B65-A44C-AC8D-1F2536B92E94}" srcOrd="2" destOrd="0" parTransId="{565ADE2C-59B5-B447-AA5F-9A4D7D3EFA33}" sibTransId="{712C8026-B877-D841-90F9-61FF9593C6BD}"/>
    <dgm:cxn modelId="{3F63E750-0399-E74A-8534-179E99048D65}" srcId="{5DBEACBC-CD3E-8F49-AEBE-AF9ACB071561}" destId="{15E00A8C-3D0B-6C4A-8FA9-E297E788091A}" srcOrd="1" destOrd="0" parTransId="{4FE812F1-31E4-894E-9378-007CED576571}" sibTransId="{803BEBED-DBBA-214A-AD61-EC68024B0623}"/>
    <dgm:cxn modelId="{9742E535-4BCA-E041-8F23-DD448BB3B09B}" type="presOf" srcId="{02865C12-2FEE-9E43-AFE0-69A09D718F08}" destId="{E4770C69-4AFD-0243-9935-2341CB4254D5}" srcOrd="0" destOrd="0" presId="urn:microsoft.com/office/officeart/2005/8/layout/default#8"/>
    <dgm:cxn modelId="{58D036E0-DE93-D245-9FF7-341546139E90}" srcId="{5DBEACBC-CD3E-8F49-AEBE-AF9ACB071561}" destId="{0BEFF0B7-7AED-2B47-B718-9E2037E40424}" srcOrd="0" destOrd="0" parTransId="{1E0409A5-64E7-3540-8811-C8A1A22F0824}" sibTransId="{143FB598-D83F-BD47-BC81-913430D22A9E}"/>
    <dgm:cxn modelId="{19919B02-5DCC-6D4F-B512-264BA0CAA2E7}" type="presOf" srcId="{6B779335-7B65-A44C-AC8D-1F2536B92E94}" destId="{BC6BE617-552F-384F-A4F3-55D2B7281D04}" srcOrd="0" destOrd="0" presId="urn:microsoft.com/office/officeart/2005/8/layout/default#8"/>
    <dgm:cxn modelId="{9BEB44A8-0F2B-CB4B-A1AC-7F272B26D0CC}" srcId="{5DBEACBC-CD3E-8F49-AEBE-AF9ACB071561}" destId="{02865C12-2FEE-9E43-AFE0-69A09D718F08}" srcOrd="3" destOrd="0" parTransId="{E3082831-BFE3-4A4B-B85C-0A61FA73F373}" sibTransId="{5BAA3583-2526-A84C-8DFF-58B1F466596B}"/>
    <dgm:cxn modelId="{D2E8F26D-350F-6A4D-A678-9AE107CF7BAD}" type="presOf" srcId="{5DBEACBC-CD3E-8F49-AEBE-AF9ACB071561}" destId="{60FD6E05-331D-6340-8E05-916113C48AD0}" srcOrd="0" destOrd="0" presId="urn:microsoft.com/office/officeart/2005/8/layout/default#8"/>
    <dgm:cxn modelId="{1C16CA15-DFCE-0D42-A9D2-D620527202B2}" type="presOf" srcId="{15E00A8C-3D0B-6C4A-8FA9-E297E788091A}" destId="{D38C92E0-B8C3-5D40-9338-B490C43D5AB0}" srcOrd="0" destOrd="0" presId="urn:microsoft.com/office/officeart/2005/8/layout/default#8"/>
    <dgm:cxn modelId="{C246C291-B798-3747-BF74-7A1CBE98BC34}" type="presParOf" srcId="{60FD6E05-331D-6340-8E05-916113C48AD0}" destId="{E551DD76-2594-314A-9190-0763E15F5CCC}" srcOrd="0" destOrd="0" presId="urn:microsoft.com/office/officeart/2005/8/layout/default#8"/>
    <dgm:cxn modelId="{9A3B3B8A-B6B8-4E43-A9BC-3B7F7ABB2ADA}" type="presParOf" srcId="{60FD6E05-331D-6340-8E05-916113C48AD0}" destId="{6E164EA4-A72D-DC4A-8F53-7D634E33E0AC}" srcOrd="1" destOrd="0" presId="urn:microsoft.com/office/officeart/2005/8/layout/default#8"/>
    <dgm:cxn modelId="{351E74A6-B643-DC4C-A3F7-1778D35D6570}" type="presParOf" srcId="{60FD6E05-331D-6340-8E05-916113C48AD0}" destId="{D38C92E0-B8C3-5D40-9338-B490C43D5AB0}" srcOrd="2" destOrd="0" presId="urn:microsoft.com/office/officeart/2005/8/layout/default#8"/>
    <dgm:cxn modelId="{1D9E853E-DCDB-8744-82F6-B5B0CAF142CF}" type="presParOf" srcId="{60FD6E05-331D-6340-8E05-916113C48AD0}" destId="{EB9F833B-FCAF-EF42-8130-2BAD7DA180DC}" srcOrd="3" destOrd="0" presId="urn:microsoft.com/office/officeart/2005/8/layout/default#8"/>
    <dgm:cxn modelId="{64F9F3F2-DF45-0F47-A40A-9C6E34B22C26}" type="presParOf" srcId="{60FD6E05-331D-6340-8E05-916113C48AD0}" destId="{BC6BE617-552F-384F-A4F3-55D2B7281D04}" srcOrd="4" destOrd="0" presId="urn:microsoft.com/office/officeart/2005/8/layout/default#8"/>
    <dgm:cxn modelId="{55D18C99-E50B-F64D-AC32-6FF428710F16}" type="presParOf" srcId="{60FD6E05-331D-6340-8E05-916113C48AD0}" destId="{9423B83E-D3A6-4E48-85FF-B44EF860CFF6}" srcOrd="5" destOrd="0" presId="urn:microsoft.com/office/officeart/2005/8/layout/default#8"/>
    <dgm:cxn modelId="{A1CD53A3-335E-C54D-B306-2066B40F037D}" type="presParOf" srcId="{60FD6E05-331D-6340-8E05-916113C48AD0}" destId="{E4770C69-4AFD-0243-9935-2341CB4254D5}" srcOrd="6" destOrd="0" presId="urn:microsoft.com/office/officeart/2005/8/layout/default#8"/>
    <dgm:cxn modelId="{367305EE-C4DD-1A42-A4A4-73FF9BFE5DDF}" type="presParOf" srcId="{60FD6E05-331D-6340-8E05-916113C48AD0}" destId="{2D6B6960-FD82-E44A-974D-9DB0FD471877}" srcOrd="7" destOrd="0" presId="urn:microsoft.com/office/officeart/2005/8/layout/default#8"/>
    <dgm:cxn modelId="{3BD22E0D-D897-324F-8C56-4AF3A34876C2}" type="presParOf" srcId="{60FD6E05-331D-6340-8E05-916113C48AD0}" destId="{407FE1AD-BED8-604B-B830-59EF148DDA20}" srcOrd="8" destOrd="0" presId="urn:microsoft.com/office/officeart/2005/8/layout/default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1DD76-2594-314A-9190-0763E15F5CCC}">
      <dsp:nvSpPr>
        <dsp:cNvPr id="0" name=""/>
        <dsp:cNvSpPr/>
      </dsp:nvSpPr>
      <dsp:spPr>
        <a:xfrm>
          <a:off x="384" y="870802"/>
          <a:ext cx="2528918" cy="15173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b="1" i="0" kern="1200" dirty="0" smtClean="0">
              <a:solidFill>
                <a:schemeClr val="tx2"/>
              </a:solidFill>
            </a:rPr>
            <a:t>Finlandia</a:t>
          </a:r>
          <a:r>
            <a:rPr lang="it-IT" sz="1400" kern="1200" dirty="0" smtClean="0">
              <a:solidFill>
                <a:schemeClr val="tx2"/>
              </a:solidFill>
            </a:rPr>
            <a:t>: scuole speciali per ritardo o handicap. Trasferimento di 46.000 studenti (8.1% dall’obbligo) da percorsi ordinari a scuole speciale</a:t>
          </a:r>
          <a:endParaRPr lang="it-IT" sz="1400" kern="1200" dirty="0">
            <a:solidFill>
              <a:schemeClr val="tx2"/>
            </a:solidFill>
          </a:endParaRPr>
        </a:p>
      </dsp:txBody>
      <dsp:txXfrm>
        <a:off x="384" y="870802"/>
        <a:ext cx="2528918" cy="1517351"/>
      </dsp:txXfrm>
    </dsp:sp>
    <dsp:sp modelId="{D38C92E0-B8C3-5D40-9338-B490C43D5AB0}">
      <dsp:nvSpPr>
        <dsp:cNvPr id="0" name=""/>
        <dsp:cNvSpPr/>
      </dsp:nvSpPr>
      <dsp:spPr>
        <a:xfrm>
          <a:off x="2782195" y="744353"/>
          <a:ext cx="2528918" cy="177024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b="1" i="0" kern="1200" dirty="0" smtClean="0">
              <a:solidFill>
                <a:schemeClr val="tx2"/>
              </a:solidFill>
            </a:rPr>
            <a:t>Francia</a:t>
          </a:r>
          <a:r>
            <a:rPr lang="it-IT" sz="1200" kern="1200" dirty="0" smtClean="0">
              <a:solidFill>
                <a:schemeClr val="tx2"/>
              </a:solidFill>
            </a:rPr>
            <a:t>: istituti speciali e CLIS (Classes intégration scolaire</a:t>
          </a:r>
          <a:r>
            <a:rPr lang="it-IT" sz="1200" kern="1200" dirty="0" smtClean="0">
              <a:solidFill>
                <a:schemeClr val="tx2"/>
              </a:solidFill>
              <a:sym typeface="Wingdings"/>
            </a:rPr>
            <a:t> primaria) UPI (unités pédagogiques d’intégration) nei collèges.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solidFill>
                <a:schemeClr val="tx2"/>
              </a:solidFill>
              <a:sym typeface="Wingdings"/>
            </a:rPr>
            <a:t>Istituzioni specializzate di responsabilità ministeriale per problemi molto seri (10.755 alunni)</a:t>
          </a:r>
          <a:r>
            <a:rPr lang="it-IT" sz="1200" kern="1200" dirty="0" smtClean="0">
              <a:solidFill>
                <a:schemeClr val="tx2"/>
              </a:solidFill>
            </a:rPr>
            <a:t> </a:t>
          </a:r>
          <a:r>
            <a:rPr lang="it-IT" sz="1200" kern="1200" dirty="0" smtClean="0">
              <a:solidFill>
                <a:schemeClr val="tx2"/>
              </a:solidFill>
              <a:latin typeface="Zapf Dingbats"/>
              <a:ea typeface="Zapf Dingbats"/>
              <a:cs typeface="Zapf Dingbats"/>
            </a:rPr>
            <a:t> </a:t>
          </a:r>
          <a:endParaRPr lang="it-IT" sz="1200" kern="1200" dirty="0">
            <a:solidFill>
              <a:schemeClr val="tx2"/>
            </a:solidFill>
          </a:endParaRPr>
        </a:p>
      </dsp:txBody>
      <dsp:txXfrm>
        <a:off x="2782195" y="744353"/>
        <a:ext cx="2528918" cy="1770248"/>
      </dsp:txXfrm>
    </dsp:sp>
    <dsp:sp modelId="{BC6BE617-552F-384F-A4F3-55D2B7281D04}">
      <dsp:nvSpPr>
        <dsp:cNvPr id="0" name=""/>
        <dsp:cNvSpPr/>
      </dsp:nvSpPr>
      <dsp:spPr>
        <a:xfrm>
          <a:off x="5564006" y="832701"/>
          <a:ext cx="2477885" cy="159355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i="0" kern="1200" dirty="0" smtClean="0">
              <a:solidFill>
                <a:schemeClr val="tx2"/>
              </a:solidFill>
            </a:rPr>
            <a:t>Germania</a:t>
          </a:r>
          <a:r>
            <a:rPr lang="it-IT" sz="1500" kern="1200" dirty="0" smtClean="0">
              <a:solidFill>
                <a:schemeClr val="tx2"/>
              </a:solidFill>
            </a:rPr>
            <a:t>: scuole speciali ma incoraggiamento dell’integrazione nella scuola pubblica. 4.3% alunni </a:t>
          </a:r>
          <a:r>
            <a:rPr lang="it-IT" sz="1500" kern="1200" dirty="0" smtClean="0">
              <a:solidFill>
                <a:schemeClr val="tx2"/>
              </a:solidFill>
              <a:sym typeface="Wingdings"/>
            </a:rPr>
            <a:t> scuole speciali</a:t>
          </a:r>
          <a:endParaRPr lang="it-IT" sz="1500" kern="1200" dirty="0">
            <a:solidFill>
              <a:schemeClr val="tx2"/>
            </a:solidFill>
          </a:endParaRPr>
        </a:p>
      </dsp:txBody>
      <dsp:txXfrm>
        <a:off x="5564006" y="832701"/>
        <a:ext cx="2477885" cy="1593552"/>
      </dsp:txXfrm>
    </dsp:sp>
    <dsp:sp modelId="{E4770C69-4AFD-0243-9935-2341CB4254D5}">
      <dsp:nvSpPr>
        <dsp:cNvPr id="0" name=""/>
        <dsp:cNvSpPr/>
      </dsp:nvSpPr>
      <dsp:spPr>
        <a:xfrm>
          <a:off x="1365773" y="2767493"/>
          <a:ext cx="2528918" cy="15173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i="0" kern="1200" dirty="0" smtClean="0">
              <a:solidFill>
                <a:schemeClr val="tx2"/>
              </a:solidFill>
            </a:rPr>
            <a:t>Regno Unito</a:t>
          </a:r>
          <a:r>
            <a:rPr lang="it-IT" sz="1500" kern="1200" dirty="0" smtClean="0">
              <a:solidFill>
                <a:schemeClr val="tx2"/>
              </a:solidFill>
            </a:rPr>
            <a:t>: attestato Special Educational Needs 2.8%inglesi, 3.1% gallesi, 3.7% Irlandesi </a:t>
          </a:r>
          <a:r>
            <a:rPr lang="it-IT" sz="1500" kern="1200" dirty="0" smtClean="0">
              <a:solidFill>
                <a:schemeClr val="tx2"/>
              </a:solidFill>
              <a:sym typeface="Wingdings"/>
            </a:rPr>
            <a:t> scuoel speciali1%, 0.8%, 1.3%  Special Educational Needs and Disability Act/Order</a:t>
          </a:r>
          <a:endParaRPr lang="it-IT" sz="1500" kern="1200" dirty="0">
            <a:solidFill>
              <a:schemeClr val="tx2"/>
            </a:solidFill>
          </a:endParaRPr>
        </a:p>
      </dsp:txBody>
      <dsp:txXfrm>
        <a:off x="1365773" y="2767493"/>
        <a:ext cx="2528918" cy="1517351"/>
      </dsp:txXfrm>
    </dsp:sp>
    <dsp:sp modelId="{407FE1AD-BED8-604B-B830-59EF148DDA20}">
      <dsp:nvSpPr>
        <dsp:cNvPr id="0" name=""/>
        <dsp:cNvSpPr/>
      </dsp:nvSpPr>
      <dsp:spPr>
        <a:xfrm>
          <a:off x="4147583" y="2767493"/>
          <a:ext cx="2528918" cy="15173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500" b="1" i="0" kern="1200" dirty="0" smtClean="0">
              <a:solidFill>
                <a:schemeClr val="tx2"/>
              </a:solidFill>
            </a:rPr>
            <a:t>Spagna</a:t>
          </a:r>
          <a:r>
            <a:rPr lang="it-IT" sz="1500" kern="1200" dirty="0" smtClean="0">
              <a:solidFill>
                <a:schemeClr val="tx2"/>
              </a:solidFill>
            </a:rPr>
            <a:t>: integrazione progressiva</a:t>
          </a:r>
          <a:r>
            <a:rPr lang="it-IT" sz="1500" kern="1200" dirty="0" smtClean="0">
              <a:solidFill>
                <a:schemeClr val="tx2"/>
              </a:solidFill>
              <a:sym typeface="Wingdings"/>
            </a:rPr>
            <a:t> 0.4% intera popolazione scolastica scuole speciali</a:t>
          </a:r>
          <a:endParaRPr lang="it-IT" sz="1500" kern="1200" dirty="0">
            <a:solidFill>
              <a:schemeClr val="tx2"/>
            </a:solidFill>
          </a:endParaRPr>
        </a:p>
      </dsp:txBody>
      <dsp:txXfrm>
        <a:off x="4147583" y="2767493"/>
        <a:ext cx="2528918" cy="1517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8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25D138-8D0D-A340-BCB6-13AA2C85FD38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4E6FCB-AE18-804D-9A1E-93C943418F2E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450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  <a:buFont typeface="Zapf Dingbats" charset="2"/>
              <a:buChar char="★"/>
            </a:pPr>
            <a:r>
              <a:rPr lang="it-IT">
                <a:latin typeface="Zapf Dingbats" charset="2"/>
              </a:rPr>
              <a:t>Dati 2008</a:t>
            </a:r>
          </a:p>
        </p:txBody>
      </p:sp>
      <p:sp>
        <p:nvSpPr>
          <p:cNvPr id="5734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829776-27AD-4944-8EEF-C91146B406D7}" type="slidenum">
              <a:rPr lang="it-IT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4E6FCB-AE18-804D-9A1E-93C943418F2E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651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/>
              <a:t>3-D rebounding text</a:t>
            </a:r>
          </a:p>
          <a:p>
            <a:r>
              <a:rPr lang="en-US" sz="1400" dirty="0" smtClean="0"/>
              <a:t>(Intermediate)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reproduce the text effects on this slide,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i="0" dirty="0" smtClean="0"/>
              <a:t>On the </a:t>
            </a:r>
            <a:r>
              <a:rPr lang="en-US" sz="1200" b="1" i="0" dirty="0" smtClean="0"/>
              <a:t>Home</a:t>
            </a:r>
            <a:r>
              <a:rPr lang="en-US" sz="1200" i="0" dirty="0" smtClean="0"/>
              <a:t> tab, in the</a:t>
            </a:r>
            <a:r>
              <a:rPr lang="en-US" sz="1200" i="0" baseline="0" dirty="0" smtClean="0"/>
              <a:t> </a:t>
            </a:r>
            <a:r>
              <a:rPr lang="en-US" sz="1200" b="1" i="0" baseline="0" dirty="0" smtClean="0"/>
              <a:t>Slides</a:t>
            </a:r>
            <a:r>
              <a:rPr lang="en-US" sz="1200" i="0" baseline="0" dirty="0" smtClean="0"/>
              <a:t> group, click </a:t>
            </a:r>
            <a:r>
              <a:rPr lang="en-US" sz="1200" b="1" i="0" baseline="0" dirty="0" smtClean="0"/>
              <a:t>Layout</a:t>
            </a:r>
            <a:r>
              <a:rPr lang="en-US" sz="1200" i="0" baseline="0" dirty="0" smtClean="0"/>
              <a:t>, and then click </a:t>
            </a:r>
            <a:r>
              <a:rPr lang="en-US" sz="1200" b="1" i="0" baseline="0" dirty="0" smtClean="0"/>
              <a:t>Blank</a:t>
            </a:r>
            <a:r>
              <a:rPr lang="en-US" sz="1200" i="0" baseline="0" dirty="0" smtClean="0"/>
              <a:t>.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Insert</a:t>
            </a:r>
            <a:r>
              <a:rPr lang="en-US" dirty="0" smtClean="0"/>
              <a:t> tab, in the </a:t>
            </a:r>
            <a:r>
              <a:rPr lang="en-US" b="1" dirty="0" smtClean="0"/>
              <a:t>Text</a:t>
            </a:r>
            <a:r>
              <a:rPr lang="en-US" baseline="0" dirty="0" smtClean="0"/>
              <a:t> group, click </a:t>
            </a:r>
            <a:r>
              <a:rPr lang="en-US" b="1" baseline="0" dirty="0" smtClean="0"/>
              <a:t>Text</a:t>
            </a:r>
            <a:r>
              <a:rPr lang="en-US" baseline="0" dirty="0" smtClean="0"/>
              <a:t> </a:t>
            </a:r>
            <a:r>
              <a:rPr lang="en-US" b="1" baseline="0" dirty="0" smtClean="0"/>
              <a:t>Box</a:t>
            </a:r>
            <a:r>
              <a:rPr lang="en-US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Drag to draw a text box on the slide.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In</a:t>
            </a:r>
            <a:r>
              <a:rPr lang="en-US" baseline="0" dirty="0" smtClean="0"/>
              <a:t> the text box, e</a:t>
            </a:r>
            <a:r>
              <a:rPr lang="en-US" dirty="0" smtClean="0"/>
              <a:t>nter text and select it.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Home</a:t>
            </a:r>
            <a:r>
              <a:rPr lang="en-US" dirty="0" smtClean="0"/>
              <a:t> tab, and then in the </a:t>
            </a:r>
            <a:r>
              <a:rPr lang="en-US" b="1" dirty="0" smtClean="0"/>
              <a:t>Font</a:t>
            </a:r>
            <a:r>
              <a:rPr lang="en-US" dirty="0" smtClean="0"/>
              <a:t> group</a:t>
            </a:r>
            <a:r>
              <a:rPr lang="en-US" baseline="0" dirty="0" smtClean="0"/>
              <a:t>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/>
              <a:t>In the </a:t>
            </a:r>
            <a:r>
              <a:rPr lang="en-US" b="1" dirty="0" smtClean="0"/>
              <a:t>Font</a:t>
            </a:r>
            <a:r>
              <a:rPr lang="en-US" dirty="0" smtClean="0"/>
              <a:t> list select </a:t>
            </a:r>
            <a:r>
              <a:rPr lang="en-US" b="1" dirty="0" smtClean="0"/>
              <a:t>Corbel</a:t>
            </a:r>
            <a:r>
              <a:rPr lang="en-US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/>
              <a:t>In the </a:t>
            </a:r>
            <a:r>
              <a:rPr lang="en-US" b="1" dirty="0" smtClean="0"/>
              <a:t>Font</a:t>
            </a:r>
            <a:r>
              <a:rPr lang="en-US" dirty="0" smtClean="0"/>
              <a:t> </a:t>
            </a:r>
            <a:r>
              <a:rPr lang="en-US" b="1" dirty="0" smtClean="0"/>
              <a:t>Size</a:t>
            </a:r>
            <a:r>
              <a:rPr lang="en-US" dirty="0" smtClean="0"/>
              <a:t> box enter </a:t>
            </a:r>
            <a:r>
              <a:rPr lang="en-US" b="1" dirty="0" smtClean="0"/>
              <a:t>50 pt</a:t>
            </a:r>
            <a:r>
              <a:rPr lang="en-US" dirty="0" smtClean="0"/>
              <a:t>.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/>
              <a:t>Click </a:t>
            </a:r>
            <a:r>
              <a:rPr lang="en-US" b="1" dirty="0" smtClean="0"/>
              <a:t>Bold</a:t>
            </a:r>
            <a:r>
              <a:rPr lang="en-US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Home</a:t>
            </a:r>
            <a:r>
              <a:rPr lang="en-US" dirty="0" smtClean="0"/>
              <a:t> tab, in the </a:t>
            </a:r>
            <a:r>
              <a:rPr lang="en-US" b="1" dirty="0" smtClean="0"/>
              <a:t>Paragraph</a:t>
            </a:r>
            <a:r>
              <a:rPr lang="en-US" dirty="0" smtClean="0"/>
              <a:t> group, click </a:t>
            </a:r>
            <a:r>
              <a:rPr lang="en-US" b="1" dirty="0" smtClean="0"/>
              <a:t>Center</a:t>
            </a:r>
            <a:r>
              <a:rPr lang="en-US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Select</a:t>
            </a:r>
            <a:r>
              <a:rPr lang="en-US" baseline="0" dirty="0" smtClean="0"/>
              <a:t> the text box on the slide.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Under </a:t>
            </a:r>
            <a:r>
              <a:rPr lang="en-US" b="1" dirty="0" smtClean="0"/>
              <a:t>Drawing</a:t>
            </a:r>
            <a:r>
              <a:rPr lang="en-US" dirty="0" smtClean="0"/>
              <a:t> </a:t>
            </a:r>
            <a:r>
              <a:rPr lang="en-US" b="1" dirty="0" smtClean="0"/>
              <a:t>Tools</a:t>
            </a:r>
            <a:r>
              <a:rPr lang="en-US" dirty="0" smtClean="0"/>
              <a:t>, on the </a:t>
            </a:r>
            <a:r>
              <a:rPr lang="en-US" b="1" dirty="0" smtClean="0"/>
              <a:t>Format</a:t>
            </a:r>
            <a:r>
              <a:rPr lang="en-US" dirty="0" smtClean="0"/>
              <a:t> tab, in the </a:t>
            </a:r>
            <a:r>
              <a:rPr lang="en-US" b="1" dirty="0" smtClean="0"/>
              <a:t>WordArt</a:t>
            </a:r>
            <a:r>
              <a:rPr lang="en-US" dirty="0" smtClean="0"/>
              <a:t> </a:t>
            </a:r>
            <a:r>
              <a:rPr lang="en-US" b="1" dirty="0" smtClean="0"/>
              <a:t>Styles</a:t>
            </a:r>
            <a:r>
              <a:rPr lang="en-US" baseline="0" dirty="0" smtClean="0"/>
              <a:t> group, click </a:t>
            </a:r>
            <a:r>
              <a:rPr lang="en-US" b="1" baseline="0" dirty="0" smtClean="0"/>
              <a:t>More</a:t>
            </a:r>
            <a:r>
              <a:rPr lang="en-US" baseline="0" dirty="0" smtClean="0"/>
              <a:t> </a:t>
            </a:r>
            <a:r>
              <a:rPr lang="en-US" b="1" baseline="0" dirty="0" smtClean="0"/>
              <a:t>WordArt</a:t>
            </a:r>
            <a:r>
              <a:rPr lang="en-US" baseline="0" dirty="0" smtClean="0"/>
              <a:t>, and under </a:t>
            </a:r>
            <a:r>
              <a:rPr lang="en-US" b="1" baseline="0" dirty="0" smtClean="0"/>
              <a:t>Applies</a:t>
            </a:r>
            <a:r>
              <a:rPr lang="en-US" baseline="0" dirty="0" smtClean="0"/>
              <a:t> </a:t>
            </a:r>
            <a:r>
              <a:rPr lang="en-US" b="1" baseline="0" dirty="0" smtClean="0"/>
              <a:t>to All Text in Shape</a:t>
            </a:r>
            <a:r>
              <a:rPr lang="en-US" baseline="0" dirty="0" smtClean="0"/>
              <a:t> select </a:t>
            </a:r>
            <a:r>
              <a:rPr lang="en-US" b="1" dirty="0" smtClean="0"/>
              <a:t>Fill, - Accent 1, Plastic Bevel, Reflection </a:t>
            </a:r>
            <a:r>
              <a:rPr lang="en-US" dirty="0" smtClean="0"/>
              <a:t>(first row, the fifth option from the</a:t>
            </a:r>
            <a:r>
              <a:rPr lang="en-US" baseline="0" dirty="0" smtClean="0"/>
              <a:t> left).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</a:t>
            </a:r>
            <a:r>
              <a:rPr lang="en-US" baseline="0" dirty="0" smtClean="0"/>
              <a:t> reproduce the animation effects on this slide, do the following:</a:t>
            </a:r>
            <a:endParaRPr lang="en-US" dirty="0" smtClean="0"/>
          </a:p>
          <a:p>
            <a:pPr marL="228600" indent="-228600">
              <a:buFont typeface="+mj-lt"/>
              <a:buNone/>
            </a:pPr>
            <a:r>
              <a:rPr lang="en-US" b="1" dirty="0" smtClean="0"/>
              <a:t>Tip: </a:t>
            </a:r>
            <a:r>
              <a:rPr lang="en-US" b="0" dirty="0" smtClean="0"/>
              <a:t>If necessary, </a:t>
            </a:r>
            <a:r>
              <a:rPr lang="en-US" b="0" baseline="0" dirty="0" smtClean="0"/>
              <a:t>zoom out from the slide in Normal View to reproduce the animation effects. To zoom out from the slide, on the </a:t>
            </a:r>
            <a:r>
              <a:rPr lang="en-US" b="1" baseline="0" dirty="0" smtClean="0"/>
              <a:t>View</a:t>
            </a:r>
            <a:r>
              <a:rPr lang="en-US" b="0" baseline="0" dirty="0" smtClean="0"/>
              <a:t> tab, in the </a:t>
            </a:r>
            <a:r>
              <a:rPr lang="en-US" b="1" baseline="0" dirty="0" smtClean="0"/>
              <a:t>Zoom</a:t>
            </a:r>
            <a:r>
              <a:rPr lang="en-US" b="0" baseline="0" dirty="0" smtClean="0"/>
              <a:t> group, click </a:t>
            </a:r>
            <a:r>
              <a:rPr lang="en-US" b="1" baseline="0" dirty="0" smtClean="0"/>
              <a:t>Zoom</a:t>
            </a:r>
            <a:r>
              <a:rPr lang="en-US" b="0" baseline="0" dirty="0" smtClean="0"/>
              <a:t>, and then in the </a:t>
            </a:r>
            <a:r>
              <a:rPr lang="en-US" b="1" baseline="0" dirty="0" smtClean="0"/>
              <a:t>Zoom</a:t>
            </a:r>
            <a:r>
              <a:rPr lang="en-US" b="0" baseline="0" dirty="0" smtClean="0"/>
              <a:t> dialog box, under </a:t>
            </a:r>
            <a:r>
              <a:rPr lang="en-US" b="1" baseline="0" dirty="0" smtClean="0"/>
              <a:t>Zoom out </a:t>
            </a:r>
            <a:r>
              <a:rPr lang="en-US" b="0" baseline="0" dirty="0" smtClean="0"/>
              <a:t>click </a:t>
            </a:r>
            <a:r>
              <a:rPr lang="en-US" b="1" baseline="0" dirty="0" smtClean="0"/>
              <a:t>66%</a:t>
            </a:r>
            <a:r>
              <a:rPr lang="en-US" b="0" baseline="0" dirty="0" smtClean="0"/>
              <a:t>.</a:t>
            </a:r>
            <a:r>
              <a:rPr lang="en-US" b="0" dirty="0" smtClean="0"/>
              <a:t> </a:t>
            </a:r>
            <a:endParaRPr lang="en-US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Select the text box. On the </a:t>
            </a:r>
            <a:r>
              <a:rPr lang="en-US" b="1" dirty="0" smtClean="0"/>
              <a:t>Animations</a:t>
            </a:r>
            <a:r>
              <a:rPr lang="en-US" dirty="0" smtClean="0"/>
              <a:t> tab, in the </a:t>
            </a:r>
            <a:r>
              <a:rPr lang="en-US" b="1" dirty="0" smtClean="0"/>
              <a:t>Advanced Animation </a:t>
            </a:r>
            <a:r>
              <a:rPr lang="en-US" dirty="0" smtClean="0"/>
              <a:t>group, click </a:t>
            </a:r>
            <a:r>
              <a:rPr lang="en-US" b="1" dirty="0" smtClean="0"/>
              <a:t>Add Animation</a:t>
            </a:r>
            <a:r>
              <a:rPr lang="en-US" dirty="0" smtClean="0"/>
              <a:t>, and then under </a:t>
            </a:r>
            <a:r>
              <a:rPr lang="en-US" b="1" dirty="0" smtClean="0"/>
              <a:t>Entrance</a:t>
            </a:r>
            <a:r>
              <a:rPr lang="en-US" baseline="0" dirty="0" smtClean="0"/>
              <a:t> click </a:t>
            </a:r>
            <a:r>
              <a:rPr lang="en-US" b="1" baseline="0" dirty="0" smtClean="0"/>
              <a:t>Fade</a:t>
            </a:r>
            <a:r>
              <a:rPr lang="en-US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Also on the </a:t>
            </a:r>
            <a:r>
              <a:rPr lang="en-US" b="1" baseline="0" dirty="0" smtClean="0"/>
              <a:t>Animations</a:t>
            </a:r>
            <a:r>
              <a:rPr lang="en-US" baseline="0" dirty="0" smtClean="0"/>
              <a:t> tab, in the </a:t>
            </a:r>
            <a:r>
              <a:rPr lang="en-US" b="1" baseline="0" dirty="0" smtClean="0"/>
              <a:t>Timing</a:t>
            </a:r>
            <a:r>
              <a:rPr lang="en-US" baseline="0" dirty="0" smtClean="0"/>
              <a:t> group,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Start</a:t>
            </a:r>
            <a:r>
              <a:rPr lang="en-US" baseline="0" dirty="0" smtClean="0"/>
              <a:t> list, select </a:t>
            </a:r>
            <a:r>
              <a:rPr lang="en-US" b="1" baseline="0" dirty="0" smtClean="0"/>
              <a:t>With Previous</a:t>
            </a:r>
            <a:r>
              <a:rPr lang="en-US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Duration</a:t>
            </a:r>
            <a:r>
              <a:rPr lang="en-US" baseline="0" dirty="0" smtClean="0"/>
              <a:t> list, enter </a:t>
            </a:r>
            <a:r>
              <a:rPr lang="en-US" b="1" baseline="0" dirty="0" smtClean="0"/>
              <a:t>1.00</a:t>
            </a:r>
            <a:r>
              <a:rPr lang="en-US" baseline="0" dirty="0" smtClean="0"/>
              <a:t>.</a:t>
            </a:r>
            <a:endParaRPr lang="en-US" dirty="0" smtClean="0"/>
          </a:p>
          <a:p>
            <a:pPr marL="228600" lvl="0" indent="-228600">
              <a:buFont typeface="+mj-lt"/>
              <a:buAutoNum type="arabicPeriod"/>
            </a:pPr>
            <a:r>
              <a:rPr lang="en-US" dirty="0" smtClean="0"/>
              <a:t>Also on the </a:t>
            </a:r>
            <a:r>
              <a:rPr lang="en-US" b="1" dirty="0" smtClean="0"/>
              <a:t>Animations</a:t>
            </a:r>
            <a:r>
              <a:rPr lang="en-US" dirty="0" smtClean="0"/>
              <a:t> tab, in the </a:t>
            </a:r>
            <a:r>
              <a:rPr lang="en-US" b="1" dirty="0" smtClean="0"/>
              <a:t>Advanced</a:t>
            </a:r>
            <a:r>
              <a:rPr lang="en-US" b="1" baseline="0" dirty="0" smtClean="0"/>
              <a:t> Animation </a:t>
            </a:r>
            <a:r>
              <a:rPr lang="en-US" baseline="0" dirty="0" smtClean="0"/>
              <a:t>group, click </a:t>
            </a:r>
            <a:r>
              <a:rPr lang="en-US" b="1" baseline="0" dirty="0" smtClean="0"/>
              <a:t>Add Animation</a:t>
            </a:r>
            <a:r>
              <a:rPr lang="en-US" baseline="0" dirty="0" smtClean="0"/>
              <a:t>, and then under </a:t>
            </a:r>
            <a:r>
              <a:rPr lang="en-US" b="1" baseline="0" dirty="0" smtClean="0"/>
              <a:t>Motion Path </a:t>
            </a:r>
            <a:r>
              <a:rPr lang="en-US" baseline="0" dirty="0" smtClean="0"/>
              <a:t>click </a:t>
            </a:r>
            <a:r>
              <a:rPr lang="en-US" b="1" baseline="0" dirty="0" smtClean="0"/>
              <a:t>Custom Path</a:t>
            </a:r>
            <a:r>
              <a:rPr lang="en-US" b="0" baseline="0" dirty="0" smtClean="0"/>
              <a:t>. On the slide p</a:t>
            </a:r>
            <a:r>
              <a:rPr lang="en-US" baseline="0" dirty="0" smtClean="0"/>
              <a:t>ress and hold SHIFT, and </a:t>
            </a:r>
            <a:r>
              <a:rPr lang="en-US" b="0" baseline="0" dirty="0" smtClean="0"/>
              <a:t>then do the following:</a:t>
            </a:r>
            <a:r>
              <a:rPr lang="en-US" baseline="0" dirty="0" smtClean="0"/>
              <a:t>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Click the in the center of the text box.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On the right edge of the text box, click the second point.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Two inches beyond the left edge of the slide, double-click the third point.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Animations</a:t>
            </a:r>
            <a:r>
              <a:rPr lang="en-US" dirty="0" smtClean="0"/>
              <a:t> tab, in the </a:t>
            </a:r>
            <a:r>
              <a:rPr lang="en-US" b="1" dirty="0" smtClean="0"/>
              <a:t>Timing</a:t>
            </a:r>
            <a:r>
              <a:rPr lang="en-US" dirty="0" smtClean="0"/>
              <a:t> group,</a:t>
            </a:r>
            <a:r>
              <a:rPr lang="en-US" b="1" baseline="0" dirty="0" smtClean="0"/>
              <a:t> </a:t>
            </a:r>
            <a:r>
              <a:rPr lang="en-US" baseline="0" dirty="0" smtClean="0"/>
              <a:t>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Start</a:t>
            </a:r>
            <a:r>
              <a:rPr lang="en-US" baseline="0" dirty="0" smtClean="0"/>
              <a:t> list, select </a:t>
            </a:r>
            <a:r>
              <a:rPr lang="en-US" b="1" baseline="0" dirty="0" smtClean="0"/>
              <a:t>With</a:t>
            </a:r>
            <a:r>
              <a:rPr lang="en-US" baseline="0" dirty="0" smtClean="0"/>
              <a:t> </a:t>
            </a:r>
            <a:r>
              <a:rPr lang="en-US" b="1" baseline="0" dirty="0" smtClean="0"/>
              <a:t>Previous</a:t>
            </a:r>
            <a:r>
              <a:rPr lang="en-US" baseline="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Duration </a:t>
            </a:r>
            <a:r>
              <a:rPr lang="en-US" b="0" baseline="0" dirty="0" smtClean="0"/>
              <a:t>box</a:t>
            </a:r>
            <a:r>
              <a:rPr lang="en-US" baseline="0" dirty="0" smtClean="0"/>
              <a:t>, select </a:t>
            </a:r>
            <a:r>
              <a:rPr lang="en-US" b="1" baseline="0" dirty="0" smtClean="0"/>
              <a:t>2.00</a:t>
            </a:r>
            <a:r>
              <a:rPr lang="en-US" baseline="0" dirty="0" smtClean="0"/>
              <a:t>. </a:t>
            </a:r>
            <a:endParaRPr lang="en-US" dirty="0" smtClean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On</a:t>
            </a:r>
            <a:r>
              <a:rPr lang="en-US" baseline="0" dirty="0" smtClean="0"/>
              <a:t> the slide, r</a:t>
            </a:r>
            <a:r>
              <a:rPr lang="en-US" dirty="0" smtClean="0"/>
              <a:t>ight-click the motion path on the slide, and select </a:t>
            </a:r>
            <a:r>
              <a:rPr lang="en-US" b="1" dirty="0" smtClean="0"/>
              <a:t>Reverse</a:t>
            </a:r>
            <a:r>
              <a:rPr lang="en-US" dirty="0" smtClean="0"/>
              <a:t> </a:t>
            </a:r>
            <a:r>
              <a:rPr lang="en-US" b="1" dirty="0" smtClean="0"/>
              <a:t>Path</a:t>
            </a:r>
            <a:r>
              <a:rPr lang="en-US" dirty="0" smtClean="0"/>
              <a:t> </a:t>
            </a:r>
            <a:r>
              <a:rPr lang="en-US" b="1" dirty="0" smtClean="0"/>
              <a:t>Direction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200" baseline="0" dirty="0" smtClean="0">
                <a:latin typeface="+mn-lt"/>
              </a:rPr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Center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in the slider.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customize the gradient stops that you added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select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White, Background 1 </a:t>
            </a:r>
            <a:r>
              <a:rPr lang="en-US" sz="1200" b="0" baseline="0" dirty="0" smtClean="0">
                <a:solidFill>
                  <a:schemeClr val="accent6"/>
                </a:solidFill>
                <a:latin typeface="+mn-lt"/>
              </a:rPr>
              <a:t>(first row, first option from the left). </a:t>
            </a:r>
            <a:endParaRPr lang="en-US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in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dirty="0" smtClean="0"/>
              <a:t>Click the button next to </a:t>
            </a:r>
            <a:r>
              <a:rPr lang="en-US" sz="1200" b="1" dirty="0" smtClean="0"/>
              <a:t>Color</a:t>
            </a:r>
            <a:r>
              <a:rPr lang="en-US" sz="1200" dirty="0" smtClean="0"/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in the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dialog box, on the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tab enter values for Red: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Green: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209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Blue: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218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dirty="0" smtClean="0"/>
          </a:p>
          <a:p>
            <a:endParaRPr lang="en-US" dirty="0" smtClean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063967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400" b="1" dirty="0" smtClean="0"/>
              <a:t>3-D rebounding text</a:t>
            </a:r>
          </a:p>
          <a:p>
            <a:r>
              <a:rPr lang="en-US" sz="1400" dirty="0" smtClean="0"/>
              <a:t>(Intermediate)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reproduce the text effects on this slide, do the following: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i="0" dirty="0" smtClean="0"/>
              <a:t>On the </a:t>
            </a:r>
            <a:r>
              <a:rPr lang="en-US" sz="1200" b="1" i="0" dirty="0" smtClean="0"/>
              <a:t>Home</a:t>
            </a:r>
            <a:r>
              <a:rPr lang="en-US" sz="1200" i="0" dirty="0" smtClean="0"/>
              <a:t> tab, in the</a:t>
            </a:r>
            <a:r>
              <a:rPr lang="en-US" sz="1200" i="0" baseline="0" dirty="0" smtClean="0"/>
              <a:t> </a:t>
            </a:r>
            <a:r>
              <a:rPr lang="en-US" sz="1200" b="1" i="0" baseline="0" dirty="0" smtClean="0"/>
              <a:t>Slides</a:t>
            </a:r>
            <a:r>
              <a:rPr lang="en-US" sz="1200" i="0" baseline="0" dirty="0" smtClean="0"/>
              <a:t> group, click </a:t>
            </a:r>
            <a:r>
              <a:rPr lang="en-US" sz="1200" b="1" i="0" baseline="0" dirty="0" smtClean="0"/>
              <a:t>Layout</a:t>
            </a:r>
            <a:r>
              <a:rPr lang="en-US" sz="1200" i="0" baseline="0" dirty="0" smtClean="0"/>
              <a:t>, and then click </a:t>
            </a:r>
            <a:r>
              <a:rPr lang="en-US" sz="1200" b="1" i="0" baseline="0" dirty="0" smtClean="0"/>
              <a:t>Blank</a:t>
            </a:r>
            <a:r>
              <a:rPr lang="en-US" sz="1200" i="0" baseline="0" dirty="0" smtClean="0"/>
              <a:t>.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Insert</a:t>
            </a:r>
            <a:r>
              <a:rPr lang="en-US" dirty="0" smtClean="0"/>
              <a:t> tab, in the </a:t>
            </a:r>
            <a:r>
              <a:rPr lang="en-US" b="1" dirty="0" smtClean="0"/>
              <a:t>Text</a:t>
            </a:r>
            <a:r>
              <a:rPr lang="en-US" baseline="0" dirty="0" smtClean="0"/>
              <a:t> group, click </a:t>
            </a:r>
            <a:r>
              <a:rPr lang="en-US" b="1" baseline="0" dirty="0" smtClean="0"/>
              <a:t>Text</a:t>
            </a:r>
            <a:r>
              <a:rPr lang="en-US" baseline="0" dirty="0" smtClean="0"/>
              <a:t> </a:t>
            </a:r>
            <a:r>
              <a:rPr lang="en-US" b="1" baseline="0" dirty="0" smtClean="0"/>
              <a:t>Box</a:t>
            </a:r>
            <a:r>
              <a:rPr lang="en-US" baseline="0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Drag to draw a text box on the slide.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In</a:t>
            </a:r>
            <a:r>
              <a:rPr lang="en-US" baseline="0" dirty="0" smtClean="0"/>
              <a:t> the text box, e</a:t>
            </a:r>
            <a:r>
              <a:rPr lang="en-US" dirty="0" smtClean="0"/>
              <a:t>nter text and select it.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Home</a:t>
            </a:r>
            <a:r>
              <a:rPr lang="en-US" dirty="0" smtClean="0"/>
              <a:t> tab, and then in the </a:t>
            </a:r>
            <a:r>
              <a:rPr lang="en-US" b="1" dirty="0" smtClean="0"/>
              <a:t>Font</a:t>
            </a:r>
            <a:r>
              <a:rPr lang="en-US" dirty="0" smtClean="0"/>
              <a:t> group</a:t>
            </a:r>
            <a:r>
              <a:rPr lang="en-US" baseline="0" dirty="0" smtClean="0"/>
              <a:t>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/>
              <a:t>In the </a:t>
            </a:r>
            <a:r>
              <a:rPr lang="en-US" b="1" dirty="0" smtClean="0"/>
              <a:t>Font</a:t>
            </a:r>
            <a:r>
              <a:rPr lang="en-US" dirty="0" smtClean="0"/>
              <a:t> list select </a:t>
            </a:r>
            <a:r>
              <a:rPr lang="en-US" b="1" dirty="0" smtClean="0"/>
              <a:t>Corbel</a:t>
            </a:r>
            <a:r>
              <a:rPr lang="en-US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/>
              <a:t>In the </a:t>
            </a:r>
            <a:r>
              <a:rPr lang="en-US" b="1" dirty="0" smtClean="0"/>
              <a:t>Font</a:t>
            </a:r>
            <a:r>
              <a:rPr lang="en-US" dirty="0" smtClean="0"/>
              <a:t> </a:t>
            </a:r>
            <a:r>
              <a:rPr lang="en-US" b="1" dirty="0" smtClean="0"/>
              <a:t>Size</a:t>
            </a:r>
            <a:r>
              <a:rPr lang="en-US" dirty="0" smtClean="0"/>
              <a:t> box enter </a:t>
            </a:r>
            <a:r>
              <a:rPr lang="en-US" b="1" dirty="0" smtClean="0"/>
              <a:t>50 pt</a:t>
            </a:r>
            <a:r>
              <a:rPr lang="en-US" dirty="0" smtClean="0"/>
              <a:t>.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dirty="0" smtClean="0"/>
              <a:t>Click </a:t>
            </a:r>
            <a:r>
              <a:rPr lang="en-US" b="1" dirty="0" smtClean="0"/>
              <a:t>Bold</a:t>
            </a:r>
            <a:r>
              <a:rPr lang="en-US" dirty="0" smtClean="0"/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Home</a:t>
            </a:r>
            <a:r>
              <a:rPr lang="en-US" dirty="0" smtClean="0"/>
              <a:t> tab, in the </a:t>
            </a:r>
            <a:r>
              <a:rPr lang="en-US" b="1" dirty="0" smtClean="0"/>
              <a:t>Paragraph</a:t>
            </a:r>
            <a:r>
              <a:rPr lang="en-US" dirty="0" smtClean="0"/>
              <a:t> group, click </a:t>
            </a:r>
            <a:r>
              <a:rPr lang="en-US" b="1" dirty="0" smtClean="0"/>
              <a:t>Center</a:t>
            </a:r>
            <a:r>
              <a:rPr lang="en-US" dirty="0" smtClean="0"/>
              <a:t>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Select</a:t>
            </a:r>
            <a:r>
              <a:rPr lang="en-US" baseline="0" dirty="0" smtClean="0"/>
              <a:t> the text box on the slide.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Under </a:t>
            </a:r>
            <a:r>
              <a:rPr lang="en-US" b="1" dirty="0" smtClean="0"/>
              <a:t>Drawing</a:t>
            </a:r>
            <a:r>
              <a:rPr lang="en-US" dirty="0" smtClean="0"/>
              <a:t> </a:t>
            </a:r>
            <a:r>
              <a:rPr lang="en-US" b="1" dirty="0" smtClean="0"/>
              <a:t>Tools</a:t>
            </a:r>
            <a:r>
              <a:rPr lang="en-US" dirty="0" smtClean="0"/>
              <a:t>, on the </a:t>
            </a:r>
            <a:r>
              <a:rPr lang="en-US" b="1" dirty="0" smtClean="0"/>
              <a:t>Format</a:t>
            </a:r>
            <a:r>
              <a:rPr lang="en-US" dirty="0" smtClean="0"/>
              <a:t> tab, in the </a:t>
            </a:r>
            <a:r>
              <a:rPr lang="en-US" b="1" dirty="0" smtClean="0"/>
              <a:t>WordArt</a:t>
            </a:r>
            <a:r>
              <a:rPr lang="en-US" dirty="0" smtClean="0"/>
              <a:t> </a:t>
            </a:r>
            <a:r>
              <a:rPr lang="en-US" b="1" dirty="0" smtClean="0"/>
              <a:t>Styles</a:t>
            </a:r>
            <a:r>
              <a:rPr lang="en-US" baseline="0" dirty="0" smtClean="0"/>
              <a:t> group, click </a:t>
            </a:r>
            <a:r>
              <a:rPr lang="en-US" b="1" baseline="0" dirty="0" smtClean="0"/>
              <a:t>More</a:t>
            </a:r>
            <a:r>
              <a:rPr lang="en-US" baseline="0" dirty="0" smtClean="0"/>
              <a:t> </a:t>
            </a:r>
            <a:r>
              <a:rPr lang="en-US" b="1" baseline="0" dirty="0" smtClean="0"/>
              <a:t>WordArt</a:t>
            </a:r>
            <a:r>
              <a:rPr lang="en-US" baseline="0" dirty="0" smtClean="0"/>
              <a:t>, and under </a:t>
            </a:r>
            <a:r>
              <a:rPr lang="en-US" b="1" baseline="0" dirty="0" smtClean="0"/>
              <a:t>Applies</a:t>
            </a:r>
            <a:r>
              <a:rPr lang="en-US" baseline="0" dirty="0" smtClean="0"/>
              <a:t> </a:t>
            </a:r>
            <a:r>
              <a:rPr lang="en-US" b="1" baseline="0" dirty="0" smtClean="0"/>
              <a:t>to All Text in Shape</a:t>
            </a:r>
            <a:r>
              <a:rPr lang="en-US" baseline="0" dirty="0" smtClean="0"/>
              <a:t> select </a:t>
            </a:r>
            <a:r>
              <a:rPr lang="en-US" b="1" dirty="0" smtClean="0"/>
              <a:t>Fill, - Accent 1, Plastic Bevel, Reflection </a:t>
            </a:r>
            <a:r>
              <a:rPr lang="en-US" dirty="0" smtClean="0"/>
              <a:t>(first row, the fifth option from the</a:t>
            </a:r>
            <a:r>
              <a:rPr lang="en-US" baseline="0" dirty="0" smtClean="0"/>
              <a:t> left).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</a:t>
            </a:r>
            <a:r>
              <a:rPr lang="en-US" baseline="0" dirty="0" smtClean="0"/>
              <a:t> reproduce the animation effects on this slide, do the following:</a:t>
            </a:r>
            <a:endParaRPr lang="en-US" dirty="0" smtClean="0"/>
          </a:p>
          <a:p>
            <a:pPr marL="228600" indent="-228600">
              <a:buFont typeface="+mj-lt"/>
              <a:buNone/>
            </a:pPr>
            <a:r>
              <a:rPr lang="en-US" b="1" dirty="0" smtClean="0"/>
              <a:t>Tip: </a:t>
            </a:r>
            <a:r>
              <a:rPr lang="en-US" b="0" dirty="0" smtClean="0"/>
              <a:t>If necessary, </a:t>
            </a:r>
            <a:r>
              <a:rPr lang="en-US" b="0" baseline="0" dirty="0" smtClean="0"/>
              <a:t>zoom out from the slide in Normal View to reproduce the animation effects. To zoom out from the slide, on the </a:t>
            </a:r>
            <a:r>
              <a:rPr lang="en-US" b="1" baseline="0" dirty="0" smtClean="0"/>
              <a:t>View</a:t>
            </a:r>
            <a:r>
              <a:rPr lang="en-US" b="0" baseline="0" dirty="0" smtClean="0"/>
              <a:t> tab, in the </a:t>
            </a:r>
            <a:r>
              <a:rPr lang="en-US" b="1" baseline="0" dirty="0" smtClean="0"/>
              <a:t>Zoom</a:t>
            </a:r>
            <a:r>
              <a:rPr lang="en-US" b="0" baseline="0" dirty="0" smtClean="0"/>
              <a:t> group, click </a:t>
            </a:r>
            <a:r>
              <a:rPr lang="en-US" b="1" baseline="0" dirty="0" smtClean="0"/>
              <a:t>Zoom</a:t>
            </a:r>
            <a:r>
              <a:rPr lang="en-US" b="0" baseline="0" dirty="0" smtClean="0"/>
              <a:t>, and then in the </a:t>
            </a:r>
            <a:r>
              <a:rPr lang="en-US" b="1" baseline="0" dirty="0" smtClean="0"/>
              <a:t>Zoom</a:t>
            </a:r>
            <a:r>
              <a:rPr lang="en-US" b="0" baseline="0" dirty="0" smtClean="0"/>
              <a:t> dialog box, under </a:t>
            </a:r>
            <a:r>
              <a:rPr lang="en-US" b="1" baseline="0" dirty="0" smtClean="0"/>
              <a:t>Zoom out </a:t>
            </a:r>
            <a:r>
              <a:rPr lang="en-US" b="0" baseline="0" dirty="0" smtClean="0"/>
              <a:t>click </a:t>
            </a:r>
            <a:r>
              <a:rPr lang="en-US" b="1" baseline="0" dirty="0" smtClean="0"/>
              <a:t>66%</a:t>
            </a:r>
            <a:r>
              <a:rPr lang="en-US" b="0" baseline="0" dirty="0" smtClean="0"/>
              <a:t>.</a:t>
            </a:r>
            <a:r>
              <a:rPr lang="en-US" b="0" dirty="0" smtClean="0"/>
              <a:t> </a:t>
            </a:r>
            <a:endParaRPr lang="en-US" dirty="0" smtClean="0"/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Select the text box. On the </a:t>
            </a:r>
            <a:r>
              <a:rPr lang="en-US" b="1" dirty="0" smtClean="0"/>
              <a:t>Animations</a:t>
            </a:r>
            <a:r>
              <a:rPr lang="en-US" dirty="0" smtClean="0"/>
              <a:t> tab, in the </a:t>
            </a:r>
            <a:r>
              <a:rPr lang="en-US" b="1" dirty="0" smtClean="0"/>
              <a:t>Advanced Animation </a:t>
            </a:r>
            <a:r>
              <a:rPr lang="en-US" dirty="0" smtClean="0"/>
              <a:t>group, click </a:t>
            </a:r>
            <a:r>
              <a:rPr lang="en-US" b="1" dirty="0" smtClean="0"/>
              <a:t>Add Animation</a:t>
            </a:r>
            <a:r>
              <a:rPr lang="en-US" dirty="0" smtClean="0"/>
              <a:t>, and then under </a:t>
            </a:r>
            <a:r>
              <a:rPr lang="en-US" b="1" dirty="0" smtClean="0"/>
              <a:t>Entrance</a:t>
            </a:r>
            <a:r>
              <a:rPr lang="en-US" baseline="0" dirty="0" smtClean="0"/>
              <a:t> click </a:t>
            </a:r>
            <a:r>
              <a:rPr lang="en-US" b="1" baseline="0" dirty="0" smtClean="0"/>
              <a:t>Fade</a:t>
            </a:r>
            <a:r>
              <a:rPr lang="en-US" baseline="0" dirty="0" smtClean="0"/>
              <a:t>.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baseline="0" dirty="0" smtClean="0"/>
              <a:t>Also on the </a:t>
            </a:r>
            <a:r>
              <a:rPr lang="en-US" b="1" baseline="0" dirty="0" smtClean="0"/>
              <a:t>Animations</a:t>
            </a:r>
            <a:r>
              <a:rPr lang="en-US" baseline="0" dirty="0" smtClean="0"/>
              <a:t> tab, in the </a:t>
            </a:r>
            <a:r>
              <a:rPr lang="en-US" b="1" baseline="0" dirty="0" smtClean="0"/>
              <a:t>Timing</a:t>
            </a:r>
            <a:r>
              <a:rPr lang="en-US" baseline="0" dirty="0" smtClean="0"/>
              <a:t> group, do the following: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Start</a:t>
            </a:r>
            <a:r>
              <a:rPr lang="en-US" baseline="0" dirty="0" smtClean="0"/>
              <a:t> list, select </a:t>
            </a:r>
            <a:r>
              <a:rPr lang="en-US" b="1" baseline="0" dirty="0" smtClean="0"/>
              <a:t>With Previous</a:t>
            </a:r>
            <a:r>
              <a:rPr lang="en-US" baseline="0" dirty="0" smtClean="0"/>
              <a:t>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Duration</a:t>
            </a:r>
            <a:r>
              <a:rPr lang="en-US" baseline="0" dirty="0" smtClean="0"/>
              <a:t> list, enter </a:t>
            </a:r>
            <a:r>
              <a:rPr lang="en-US" b="1" baseline="0" dirty="0" smtClean="0"/>
              <a:t>1.00</a:t>
            </a:r>
            <a:r>
              <a:rPr lang="en-US" baseline="0" dirty="0" smtClean="0"/>
              <a:t>.</a:t>
            </a:r>
            <a:endParaRPr lang="en-US" dirty="0" smtClean="0"/>
          </a:p>
          <a:p>
            <a:pPr marL="228600" lvl="0" indent="-228600">
              <a:buFont typeface="+mj-lt"/>
              <a:buAutoNum type="arabicPeriod"/>
            </a:pPr>
            <a:r>
              <a:rPr lang="en-US" dirty="0" smtClean="0"/>
              <a:t>Also on the </a:t>
            </a:r>
            <a:r>
              <a:rPr lang="en-US" b="1" dirty="0" smtClean="0"/>
              <a:t>Animations</a:t>
            </a:r>
            <a:r>
              <a:rPr lang="en-US" dirty="0" smtClean="0"/>
              <a:t> tab, in the </a:t>
            </a:r>
            <a:r>
              <a:rPr lang="en-US" b="1" dirty="0" smtClean="0"/>
              <a:t>Advanced</a:t>
            </a:r>
            <a:r>
              <a:rPr lang="en-US" b="1" baseline="0" dirty="0" smtClean="0"/>
              <a:t> Animation </a:t>
            </a:r>
            <a:r>
              <a:rPr lang="en-US" baseline="0" dirty="0" smtClean="0"/>
              <a:t>group, click </a:t>
            </a:r>
            <a:r>
              <a:rPr lang="en-US" b="1" baseline="0" dirty="0" smtClean="0"/>
              <a:t>Add Animation</a:t>
            </a:r>
            <a:r>
              <a:rPr lang="en-US" baseline="0" dirty="0" smtClean="0"/>
              <a:t>, and then under </a:t>
            </a:r>
            <a:r>
              <a:rPr lang="en-US" b="1" baseline="0" dirty="0" smtClean="0"/>
              <a:t>Motion Path </a:t>
            </a:r>
            <a:r>
              <a:rPr lang="en-US" baseline="0" dirty="0" smtClean="0"/>
              <a:t>click </a:t>
            </a:r>
            <a:r>
              <a:rPr lang="en-US" b="1" baseline="0" dirty="0" smtClean="0"/>
              <a:t>Custom Path</a:t>
            </a:r>
            <a:r>
              <a:rPr lang="en-US" b="0" baseline="0" dirty="0" smtClean="0"/>
              <a:t>. On the slide p</a:t>
            </a:r>
            <a:r>
              <a:rPr lang="en-US" baseline="0" dirty="0" smtClean="0"/>
              <a:t>ress and hold SHIFT, and </a:t>
            </a:r>
            <a:r>
              <a:rPr lang="en-US" b="0" baseline="0" dirty="0" smtClean="0"/>
              <a:t>then do the following:</a:t>
            </a:r>
            <a:r>
              <a:rPr lang="en-US" baseline="0" dirty="0" smtClean="0"/>
              <a:t> 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Click the in the center of the text box.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On the right edge of the text box, click the second point.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Two inches beyond the left edge of the slide, double-click the third point.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dirty="0" smtClean="0"/>
              <a:t>On the </a:t>
            </a:r>
            <a:r>
              <a:rPr lang="en-US" b="1" dirty="0" smtClean="0"/>
              <a:t>Animations</a:t>
            </a:r>
            <a:r>
              <a:rPr lang="en-US" dirty="0" smtClean="0"/>
              <a:t> tab, in the </a:t>
            </a:r>
            <a:r>
              <a:rPr lang="en-US" b="1" dirty="0" smtClean="0"/>
              <a:t>Timing</a:t>
            </a:r>
            <a:r>
              <a:rPr lang="en-US" dirty="0" smtClean="0"/>
              <a:t> group,</a:t>
            </a:r>
            <a:r>
              <a:rPr lang="en-US" b="1" baseline="0" dirty="0" smtClean="0"/>
              <a:t> </a:t>
            </a:r>
            <a:r>
              <a:rPr lang="en-US" baseline="0" dirty="0" smtClean="0"/>
              <a:t>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Start</a:t>
            </a:r>
            <a:r>
              <a:rPr lang="en-US" baseline="0" dirty="0" smtClean="0"/>
              <a:t> list, select </a:t>
            </a:r>
            <a:r>
              <a:rPr lang="en-US" b="1" baseline="0" dirty="0" smtClean="0"/>
              <a:t>With</a:t>
            </a:r>
            <a:r>
              <a:rPr lang="en-US" baseline="0" dirty="0" smtClean="0"/>
              <a:t> </a:t>
            </a:r>
            <a:r>
              <a:rPr lang="en-US" b="1" baseline="0" dirty="0" smtClean="0"/>
              <a:t>Previous</a:t>
            </a:r>
            <a:r>
              <a:rPr lang="en-US" baseline="0" dirty="0" smtClean="0"/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In the </a:t>
            </a:r>
            <a:r>
              <a:rPr lang="en-US" b="1" baseline="0" dirty="0" smtClean="0"/>
              <a:t>Duration </a:t>
            </a:r>
            <a:r>
              <a:rPr lang="en-US" b="0" baseline="0" dirty="0" smtClean="0"/>
              <a:t>box</a:t>
            </a:r>
            <a:r>
              <a:rPr lang="en-US" baseline="0" dirty="0" smtClean="0"/>
              <a:t>, select </a:t>
            </a:r>
            <a:r>
              <a:rPr lang="en-US" b="1" baseline="0" dirty="0" smtClean="0"/>
              <a:t>2.00</a:t>
            </a:r>
            <a:r>
              <a:rPr lang="en-US" baseline="0" dirty="0" smtClean="0"/>
              <a:t>. </a:t>
            </a:r>
            <a:endParaRPr lang="en-US" dirty="0" smtClean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On</a:t>
            </a:r>
            <a:r>
              <a:rPr lang="en-US" baseline="0" dirty="0" smtClean="0"/>
              <a:t> the slide, r</a:t>
            </a:r>
            <a:r>
              <a:rPr lang="en-US" dirty="0" smtClean="0"/>
              <a:t>ight-click the motion path on the slide, and select </a:t>
            </a:r>
            <a:r>
              <a:rPr lang="en-US" b="1" dirty="0" smtClean="0"/>
              <a:t>Reverse</a:t>
            </a:r>
            <a:r>
              <a:rPr lang="en-US" dirty="0" smtClean="0"/>
              <a:t> </a:t>
            </a:r>
            <a:r>
              <a:rPr lang="en-US" b="1" dirty="0" smtClean="0"/>
              <a:t>Path</a:t>
            </a:r>
            <a:r>
              <a:rPr lang="en-US" dirty="0" smtClean="0"/>
              <a:t> </a:t>
            </a:r>
            <a:r>
              <a:rPr lang="en-US" b="1" dirty="0" smtClean="0"/>
              <a:t>Direction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200" baseline="0" dirty="0" smtClean="0">
                <a:latin typeface="+mn-lt"/>
              </a:rPr>
              <a:t>To reproduce the background effects on this slide, do the following: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Right-click the slide background area,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Format Background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dialog box,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left pane,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Fill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pane, and then do the following: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list, select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Radial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Direction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Center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(first row, second option from the left). </a:t>
            </a: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 gradient stop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Remove gradient stop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until two stops appear in the slider.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Gradient stops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customize the gradient stops that you added as follows: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first stop in the slider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do the following: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0%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button next to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select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White, Background 1 </a:t>
            </a:r>
            <a:r>
              <a:rPr lang="en-US" sz="1200" b="0" baseline="0" dirty="0" smtClean="0">
                <a:solidFill>
                  <a:schemeClr val="accent6"/>
                </a:solidFill>
                <a:latin typeface="+mn-lt"/>
              </a:rPr>
              <a:t>(first row, first option from the left). </a:t>
            </a:r>
            <a:endParaRPr lang="en-US" sz="1200" b="1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685800" lvl="1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Select </a:t>
            </a:r>
            <a:r>
              <a:rPr lang="en-US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last stop in the slider,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do the following: </a:t>
            </a:r>
          </a:p>
          <a:p>
            <a:pPr marL="1143000" lvl="2" indent="-228600">
              <a:buFont typeface="Arial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Position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box, enter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100%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dirty="0" smtClean="0"/>
              <a:t>Click the button next to </a:t>
            </a:r>
            <a:r>
              <a:rPr lang="en-US" sz="1200" b="1" dirty="0" smtClean="0"/>
              <a:t>Color</a:t>
            </a:r>
            <a:r>
              <a:rPr lang="en-US" sz="1200" dirty="0" smtClean="0"/>
              <a:t>,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then under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click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then in the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dialog box, on the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Custom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tab enter values for Red: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Green: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209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Blue: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218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1200" dirty="0" smtClean="0"/>
          </a:p>
          <a:p>
            <a:endParaRPr lang="en-US" dirty="0" smtClean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30715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1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777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0029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336FD-1C89-46F8-9707-EAFAFEB9EEE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02/12/14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La rendicontazione sociale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33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709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239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38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706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858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8065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74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7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3D82D-0858-5949-9CE7-EE8550235081}" type="datetimeFigureOut">
              <a:rPr lang="it-IT" smtClean="0"/>
              <a:t>02/12/14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C5C9F-CE3E-814D-B565-4A36D560C3D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567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Obiettivi comunitari: riflessioni e dati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Marina </a:t>
            </a:r>
            <a:r>
              <a:rPr lang="it-IT" dirty="0" err="1" smtClean="0"/>
              <a:t>Boscaino</a:t>
            </a:r>
            <a:r>
              <a:rPr lang="it-IT" dirty="0" smtClean="0"/>
              <a:t> – Associazione Nazionale per La Scuola della Repubblica, Comitato di Riproposizione della </a:t>
            </a:r>
            <a:r>
              <a:rPr lang="it-IT" dirty="0" err="1" smtClean="0"/>
              <a:t>Lip</a:t>
            </a:r>
            <a:r>
              <a:rPr lang="it-IT" dirty="0" smtClean="0"/>
              <a:t> – Bologna, 29 novembre 2014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81038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4-11-27 a 19.47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12" y="0"/>
            <a:ext cx="8536609" cy="6858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72404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4-11-27 a 19.49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24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4-11-27 a 19.52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588"/>
            <a:ext cx="9144000" cy="63500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Scuola </a:t>
            </a:r>
            <a:r>
              <a:rPr lang="it-IT" dirty="0" err="1" smtClean="0"/>
              <a:t>pre</a:t>
            </a:r>
            <a:r>
              <a:rPr lang="it-IT" dirty="0" smtClean="0"/>
              <a:t>-primaria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0170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4-11-27 a 20.06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61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414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4-11-27 a 19.55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23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2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it-IT" dirty="0"/>
              <a:t>Assistenza alla disabilità</a:t>
            </a:r>
            <a:r>
              <a:rPr lang="it-IT" dirty="0">
                <a:latin typeface="Zapf Dingbats" charset="2"/>
              </a:rPr>
              <a:t>★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549275" y="1600200"/>
          <a:ext cx="8042276" cy="502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87676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0-09-23 a 12.52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6" y="0"/>
            <a:ext cx="8994228" cy="68580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-687294" y="118035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-149412" y="129988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506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149412" y="0"/>
            <a:ext cx="8537388" cy="94129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4800" dirty="0" smtClean="0"/>
              <a:t>Obbligo scolastico </a:t>
            </a:r>
            <a:endParaRPr lang="it-IT" sz="4800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149412" y="821765"/>
            <a:ext cx="8770470" cy="6036235"/>
          </a:xfrm>
        </p:spPr>
        <p:txBody>
          <a:bodyPr>
            <a:no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</a:rPr>
              <a:t>Iniziano a 4 anni e finiscono a 15 in: Lussemburgo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Iniziano a 4 anni e finiscono a 16 in: Irlanda del Nord</a:t>
            </a:r>
          </a:p>
          <a:p>
            <a:r>
              <a:rPr lang="it-IT" sz="2400" b="1" dirty="0" smtClean="0">
                <a:solidFill>
                  <a:srgbClr val="3366FF"/>
                </a:solidFill>
              </a:rPr>
              <a:t>Iniziano a 5 anni e finiscono a 15 in: Cipro</a:t>
            </a:r>
          </a:p>
          <a:p>
            <a:r>
              <a:rPr lang="it-IT" sz="2400" b="1" dirty="0" smtClean="0">
                <a:solidFill>
                  <a:srgbClr val="3366FF"/>
                </a:solidFill>
              </a:rPr>
              <a:t>Iniziano a 5 anni e finiscono a 16: Lettonia, Malta, Galles, Inghilterra, Scozia,  </a:t>
            </a:r>
          </a:p>
          <a:p>
            <a:r>
              <a:rPr lang="it-IT" sz="2400" b="1" dirty="0" smtClean="0">
                <a:solidFill>
                  <a:srgbClr val="3366FF"/>
                </a:solidFill>
              </a:rPr>
              <a:t>Iniziano a 5 anni e finiscono a 17: Paesi Bassi</a:t>
            </a:r>
          </a:p>
          <a:p>
            <a:r>
              <a:rPr lang="it-IT" sz="2400" b="1" dirty="0" smtClean="0">
                <a:solidFill>
                  <a:srgbClr val="3366FF"/>
                </a:solidFill>
              </a:rPr>
              <a:t>Iniziano a 5 anni e finiscono a 18: Ungheria</a:t>
            </a:r>
          </a:p>
          <a:p>
            <a:r>
              <a:rPr lang="it-IT" sz="2400" b="1" dirty="0" smtClean="0">
                <a:solidFill>
                  <a:srgbClr val="008000"/>
                </a:solidFill>
              </a:rPr>
              <a:t>Iniziano a 6 anni e finiscono a 15: Austria, Belgio tedesco, Grecia, Portogallo, Repubblica Ceca, Slovenia, </a:t>
            </a:r>
          </a:p>
          <a:p>
            <a:r>
              <a:rPr lang="it-IT" sz="2400" b="1" dirty="0" smtClean="0">
                <a:solidFill>
                  <a:srgbClr val="008000"/>
                </a:solidFill>
              </a:rPr>
              <a:t>Iniziano a 6 anni e finiscono a 16: Francia, Germania (a seconda del Land), Irlanda, Polonia, Romania, Slovacchia, Spagna</a:t>
            </a:r>
          </a:p>
          <a:p>
            <a:r>
              <a:rPr lang="it-IT" sz="2400" b="1" dirty="0" smtClean="0">
                <a:solidFill>
                  <a:srgbClr val="008000"/>
                </a:solidFill>
              </a:rPr>
              <a:t>Iniziano a 6 anni e finiscono a 18: Belgio fiammingo e francese</a:t>
            </a:r>
          </a:p>
          <a:p>
            <a:r>
              <a:rPr lang="it-IT" sz="2400" b="1" dirty="0" smtClean="0">
                <a:solidFill>
                  <a:srgbClr val="FF6600"/>
                </a:solidFill>
              </a:rPr>
              <a:t>Iniziano a 7 anni e finiscono a 16: Bulgaria, Danimarca, Estonia, Finlandia, Lituania, Svezia</a:t>
            </a:r>
          </a:p>
          <a:p>
            <a:endParaRPr lang="it-IT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424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4235" y="134471"/>
            <a:ext cx="8815294" cy="108076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b="1" dirty="0" smtClean="0"/>
              <a:t>Durata del percorso di studi superiore</a:t>
            </a:r>
            <a:endParaRPr lang="it-IT" b="1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457200" y="1215232"/>
            <a:ext cx="4040188" cy="6397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2800" dirty="0" smtClean="0"/>
              <a:t>Finiscono a 18 anni</a:t>
            </a:r>
            <a:endParaRPr lang="it-IT" sz="2800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194235" y="1854994"/>
            <a:ext cx="4303153" cy="5003005"/>
          </a:xfrm>
        </p:spPr>
        <p:txBody>
          <a:bodyPr>
            <a:noAutofit/>
          </a:bodyPr>
          <a:lstStyle/>
          <a:p>
            <a:r>
              <a:rPr lang="it-IT" sz="3200" b="1" dirty="0" smtClean="0">
                <a:solidFill>
                  <a:srgbClr val="FF6600"/>
                </a:solidFill>
              </a:rPr>
              <a:t>Belgio tedesco, Belgio fiammingo, Irlanda, Grecia, Spagna, Francia, Cipro, Ungheria, Malta, Paesi Bassi, Austria, Portogallo, Romania, Inghilterra, Galles, Irlanda, Scozia, Germania*</a:t>
            </a:r>
            <a:endParaRPr lang="it-IT" sz="3200" b="1" dirty="0">
              <a:solidFill>
                <a:srgbClr val="FF6600"/>
              </a:solidFill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>
          <a:xfrm>
            <a:off x="4645025" y="1215232"/>
            <a:ext cx="4041775" cy="63976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it-IT" sz="2800" dirty="0" smtClean="0"/>
              <a:t>Finiscono a 19 anni</a:t>
            </a:r>
            <a:endParaRPr lang="it-IT" sz="2800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>
          <a:xfrm>
            <a:off x="4497388" y="2017059"/>
            <a:ext cx="4646611" cy="4840940"/>
          </a:xfrm>
        </p:spPr>
        <p:txBody>
          <a:bodyPr>
            <a:noAutofit/>
          </a:bodyPr>
          <a:lstStyle/>
          <a:p>
            <a:r>
              <a:rPr lang="it-IT" sz="3600" b="1" dirty="0" smtClean="0">
                <a:solidFill>
                  <a:srgbClr val="0000FF"/>
                </a:solidFill>
              </a:rPr>
              <a:t>Belgio francese, Bulgaria, Repubblica ceca, Danimarca, Estonia, Lettonia, Lituania, Lussemburgo, Polonia, Slovenia, Slovacchia, Finlandia, Svezia</a:t>
            </a:r>
            <a:endParaRPr lang="it-IT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34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160421" y="0"/>
            <a:ext cx="8890000" cy="61494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b="1" dirty="0" smtClean="0"/>
              <a:t>Organi responsabili della valutazione</a:t>
            </a:r>
            <a:endParaRPr lang="it-IT" b="1" dirty="0"/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939741"/>
              </p:ext>
            </p:extLst>
          </p:nvPr>
        </p:nvGraphicFramePr>
        <p:xfrm>
          <a:off x="-2" y="761996"/>
          <a:ext cx="9144006" cy="35143435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195296"/>
                <a:gridCol w="1852706"/>
                <a:gridCol w="1524001"/>
                <a:gridCol w="2138946"/>
                <a:gridCol w="2224777"/>
                <a:gridCol w="208280"/>
              </a:tblGrid>
              <a:tr h="76200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Scuole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Capi d’Istituto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Insegnanti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Alunni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Finlandia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Didattica:</a:t>
                      </a:r>
                      <a:r>
                        <a:rPr lang="it-IT" baseline="0" dirty="0" smtClean="0"/>
                        <a:t> nessuna valutazione esterna</a:t>
                      </a:r>
                    </a:p>
                    <a:p>
                      <a:r>
                        <a:rPr lang="it-IT" baseline="0" dirty="0" smtClean="0"/>
                        <a:t>Aspetti organizzativi e finanziari: municipalità e regione</a:t>
                      </a:r>
                    </a:p>
                    <a:p>
                      <a:r>
                        <a:rPr lang="it-IT" baseline="0" dirty="0" smtClean="0"/>
                        <a:t>Sistema: Consiglio finlandese per la valutazione dell’istruzione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Nessuna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Nessuna, ma capo d’istituto responsabile</a:t>
                      </a:r>
                      <a:r>
                        <a:rPr lang="it-IT" baseline="0" dirty="0" smtClean="0"/>
                        <a:t> della qualità dei docenti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Sviluppo delle prove: National Board</a:t>
                      </a:r>
                      <a:r>
                        <a:rPr lang="it-IT" baseline="0" dirty="0" smtClean="0"/>
                        <a:t> of </a:t>
                      </a:r>
                      <a:r>
                        <a:rPr lang="it-IT" baseline="0" dirty="0" err="1" smtClean="0"/>
                        <a:t>Education</a:t>
                      </a:r>
                      <a:endParaRPr lang="it-IT" baseline="0" dirty="0" smtClean="0"/>
                    </a:p>
                    <a:p>
                      <a:r>
                        <a:rPr lang="it-IT" dirty="0" smtClean="0"/>
                        <a:t>Somministrazione e valutazione: docenti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Francia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IEN: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Inspecteurs</a:t>
                      </a:r>
                      <a:r>
                        <a:rPr lang="it-IT" baseline="0" dirty="0" smtClean="0"/>
                        <a:t> de l’</a:t>
                      </a:r>
                      <a:r>
                        <a:rPr lang="it-IT" baseline="0" dirty="0" err="1" smtClean="0"/>
                        <a:t>Education</a:t>
                      </a:r>
                      <a:r>
                        <a:rPr lang="it-IT" baseline="0" dirty="0" smtClean="0"/>
                        <a:t> National (primaria)</a:t>
                      </a:r>
                    </a:p>
                    <a:p>
                      <a:r>
                        <a:rPr lang="it-IT" baseline="0" dirty="0" smtClean="0"/>
                        <a:t>IPR: </a:t>
                      </a:r>
                      <a:r>
                        <a:rPr lang="it-IT" baseline="0" dirty="0" err="1" smtClean="0"/>
                        <a:t>Inspecteurs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pedagogiques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Régionaux</a:t>
                      </a:r>
                      <a:r>
                        <a:rPr lang="it-IT" baseline="0" dirty="0" smtClean="0"/>
                        <a:t> (secondarie, su richiesta del dirigente)</a:t>
                      </a:r>
                    </a:p>
                    <a:p>
                      <a:r>
                        <a:rPr lang="it-IT" baseline="0" dirty="0" smtClean="0"/>
                        <a:t>IGEN: </a:t>
                      </a:r>
                      <a:r>
                        <a:rPr lang="it-IT" baseline="0" dirty="0" err="1" smtClean="0"/>
                        <a:t>Inspecteurs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Généraux</a:t>
                      </a:r>
                      <a:r>
                        <a:rPr lang="it-IT" baseline="0" dirty="0" smtClean="0"/>
                        <a:t> de l’</a:t>
                      </a:r>
                      <a:r>
                        <a:rPr lang="it-IT" baseline="0" dirty="0" err="1" smtClean="0"/>
                        <a:t>Education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Nationale</a:t>
                      </a:r>
                      <a:r>
                        <a:rPr lang="it-IT" baseline="0" dirty="0" smtClean="0"/>
                        <a:t> (secondarie- rara)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IGAENR – </a:t>
                      </a:r>
                      <a:r>
                        <a:rPr lang="it-IT" sz="1800" kern="1200" dirty="0" err="1" smtClean="0">
                          <a:effectLst/>
                        </a:rPr>
                        <a:t>Inspecteurs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Généraux</a:t>
                      </a:r>
                      <a:r>
                        <a:rPr lang="it-IT" sz="1800" kern="1200" dirty="0" smtClean="0">
                          <a:effectLst/>
                        </a:rPr>
                        <a:t> de l’Administration d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e l’</a:t>
                      </a:r>
                      <a:r>
                        <a:rPr lang="it-IT" sz="1800" kern="1200" dirty="0" err="1" smtClean="0">
                          <a:effectLst/>
                        </a:rPr>
                        <a:t>Education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Nationale</a:t>
                      </a:r>
                      <a:r>
                        <a:rPr lang="it-IT" sz="1800" kern="1200" dirty="0" smtClean="0">
                          <a:effectLst/>
                        </a:rPr>
                        <a:t> et de la </a:t>
                      </a:r>
                      <a:r>
                        <a:rPr lang="it-IT" sz="1800" kern="1200" dirty="0" err="1" smtClean="0">
                          <a:effectLst/>
                        </a:rPr>
                        <a:t>Recherche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(secondarie</a:t>
                      </a:r>
                      <a:r>
                        <a:rPr lang="it-IT" sz="1800" kern="1200" baseline="0" dirty="0" smtClean="0">
                          <a:effectLst/>
                        </a:rPr>
                        <a:t> – amministrativi, finanziari e organizzativi – rara)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err="1" smtClean="0">
                          <a:effectLst/>
                        </a:rPr>
                        <a:t>Inspecteur</a:t>
                      </a:r>
                      <a:r>
                        <a:rPr lang="it-IT" sz="1800" kern="1200" dirty="0" smtClean="0">
                          <a:effectLst/>
                        </a:rPr>
                        <a:t> de l’</a:t>
                      </a:r>
                      <a:r>
                        <a:rPr lang="it-IT" sz="1800" kern="1200" dirty="0" err="1" smtClean="0">
                          <a:effectLst/>
                        </a:rPr>
                        <a:t>Education</a:t>
                      </a:r>
                      <a:r>
                        <a:rPr lang="it-IT" sz="1800" kern="1200" dirty="0" smtClean="0">
                          <a:effectLst/>
                        </a:rPr>
                        <a:t> National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(IEN): Ispettore dell’Istruzione Nazionale responsabile</a:t>
                      </a:r>
                      <a:r>
                        <a:rPr lang="it-IT" sz="1800" kern="1200" baseline="0" dirty="0" smtClean="0">
                          <a:effectLst/>
                        </a:rPr>
                        <a:t> delle scuole della circoscrizione in cui si trova (prescolare e primario)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Recteur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r>
                        <a:rPr lang="it-IT" sz="1800" kern="1200" dirty="0" smtClean="0">
                          <a:effectLst/>
                        </a:rPr>
                        <a:t>(direttore dell’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Académie)</a:t>
                      </a:r>
                      <a:r>
                        <a:rPr lang="it-IT" sz="1800" kern="1200" baseline="0" dirty="0" smtClean="0">
                          <a:effectLst/>
                        </a:rPr>
                        <a:t> o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Inspecteur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d’académie</a:t>
                      </a:r>
                      <a:r>
                        <a:rPr lang="it-IT" sz="1800" kern="1200" dirty="0" smtClean="0">
                          <a:effectLst/>
                        </a:rPr>
                        <a:t> - </a:t>
                      </a:r>
                      <a:r>
                        <a:rPr lang="it-IT" sz="1800" kern="1200" dirty="0" err="1" smtClean="0">
                          <a:effectLst/>
                        </a:rPr>
                        <a:t>Directeur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des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services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départementaux</a:t>
                      </a:r>
                      <a:r>
                        <a:rPr lang="it-IT" sz="1800" kern="1200" dirty="0" smtClean="0">
                          <a:effectLst/>
                        </a:rPr>
                        <a:t> de l'</a:t>
                      </a:r>
                      <a:r>
                        <a:rPr lang="it-IT" sz="1800" kern="1200" dirty="0" err="1" smtClean="0">
                          <a:effectLst/>
                        </a:rPr>
                        <a:t>éducation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nationale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(IA –DSDEN)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- Ispettore - Direttore dei servizi dipartimentali dell’istruzione nazionale . </a:t>
                      </a:r>
                    </a:p>
                    <a:p>
                      <a:endParaRPr lang="it-IT" sz="1800" kern="1200" dirty="0" smtClean="0">
                        <a:effectLst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err="1" smtClean="0">
                          <a:effectLst/>
                        </a:rPr>
                        <a:t>Inspecteur</a:t>
                      </a:r>
                      <a:r>
                        <a:rPr lang="it-IT" sz="1800" kern="1200" dirty="0" smtClean="0">
                          <a:effectLst/>
                        </a:rPr>
                        <a:t> de l’</a:t>
                      </a:r>
                      <a:r>
                        <a:rPr lang="it-IT" sz="1800" kern="1200" dirty="0" err="1" smtClean="0">
                          <a:effectLst/>
                        </a:rPr>
                        <a:t>Education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Nationale</a:t>
                      </a:r>
                      <a:r>
                        <a:rPr lang="it-IT" sz="1800" kern="1200" dirty="0" smtClean="0">
                          <a:effectLst/>
                        </a:rPr>
                        <a:t> (IEN): primario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Inspecteur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Pedagogiques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Régionaux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r>
                        <a:rPr lang="it-IT" sz="1800" kern="1200" dirty="0" smtClean="0">
                          <a:effectLst/>
                        </a:rPr>
                        <a:t>(IPR)-</a:t>
                      </a:r>
                      <a:r>
                        <a:rPr lang="it-IT" sz="1800" kern="1200" baseline="0" dirty="0" smtClean="0">
                          <a:effectLst/>
                        </a:rPr>
                        <a:t>Ispettori pedagogici </a:t>
                      </a:r>
                      <a:r>
                        <a:rPr lang="it-IT" sz="1800" kern="1200" dirty="0" smtClean="0">
                          <a:effectLst/>
                        </a:rPr>
                        <a:t>regionali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+ capo di istituto </a:t>
                      </a:r>
                    </a:p>
                    <a:p>
                      <a:endParaRPr lang="it-IT" sz="1800" kern="1200" dirty="0" smtClean="0">
                        <a:effectLst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Bilancio: </a:t>
                      </a:r>
                      <a:r>
                        <a:rPr lang="it-IT" sz="1800" kern="1200" dirty="0" err="1" smtClean="0">
                          <a:effectLst/>
                        </a:rPr>
                        <a:t>Direction</a:t>
                      </a:r>
                      <a:r>
                        <a:rPr lang="it-IT" sz="1800" kern="1200" dirty="0" smtClean="0">
                          <a:effectLst/>
                        </a:rPr>
                        <a:t> de l’Evaluation, de la </a:t>
                      </a:r>
                      <a:r>
                        <a:rPr lang="it-IT" sz="1800" kern="1200" dirty="0" err="1" smtClean="0">
                          <a:effectLst/>
                        </a:rPr>
                        <a:t>Prospective</a:t>
                      </a:r>
                      <a:r>
                        <a:rPr lang="it-IT" sz="1800" kern="1200" dirty="0" smtClean="0">
                          <a:effectLst/>
                        </a:rPr>
                        <a:t> et de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la performance – DEPP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(Direzione della valutazione, della prospettiva e d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ella performance) del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Ministero dell’Istruzione nazionale (preparazione e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correzione delle prove)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diagnostiche: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Direction</a:t>
                      </a:r>
                      <a:r>
                        <a:rPr lang="it-IT" sz="1800" kern="1200" dirty="0" smtClean="0">
                          <a:effectLst/>
                        </a:rPr>
                        <a:t> de l’Evaluation, de la </a:t>
                      </a:r>
                      <a:r>
                        <a:rPr lang="it-IT" sz="1800" kern="1200" dirty="0" err="1" smtClean="0">
                          <a:effectLst/>
                        </a:rPr>
                        <a:t>Prospective</a:t>
                      </a:r>
                      <a:r>
                        <a:rPr lang="it-IT" sz="1800" kern="1200" dirty="0" smtClean="0">
                          <a:effectLst/>
                        </a:rPr>
                        <a:t> et de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la performance – DEPP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(Direzione della valutazione, della prospettiva e d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ella performance) del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Ministero dell’Istruzione nazionale (preparazione d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elle prove)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insegnanti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(correzione delle prove).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Dell’acquisizione delle competenze di base minime (</a:t>
                      </a:r>
                      <a:r>
                        <a:rPr lang="it-IT" sz="1800" kern="1200" dirty="0" err="1" smtClean="0">
                          <a:effectLst/>
                        </a:rPr>
                        <a:t>socle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commun</a:t>
                      </a:r>
                      <a:r>
                        <a:rPr lang="it-IT" sz="1800" kern="1200" dirty="0" smtClean="0">
                          <a:effectLst/>
                        </a:rPr>
                        <a:t>): Direzione generale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dell’Istruzione scolastica(</a:t>
                      </a:r>
                      <a:r>
                        <a:rPr lang="it-IT" sz="1800" kern="1200" dirty="0" err="1" smtClean="0">
                          <a:effectLst/>
                        </a:rPr>
                        <a:t>Direction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Générale</a:t>
                      </a:r>
                      <a:r>
                        <a:rPr lang="it-IT" sz="1800" kern="1200" dirty="0" smtClean="0">
                          <a:effectLst/>
                        </a:rPr>
                        <a:t> de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l’</a:t>
                      </a:r>
                      <a:r>
                        <a:rPr lang="it-IT" sz="1800" kern="1200" dirty="0" err="1" smtClean="0">
                          <a:effectLst/>
                        </a:rPr>
                        <a:t>Enseignement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Scolaire</a:t>
                      </a:r>
                      <a:r>
                        <a:rPr lang="it-IT" sz="1800" kern="1200" dirty="0" smtClean="0">
                          <a:effectLst/>
                        </a:rPr>
                        <a:t> – DESCO) e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Ispettorato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Centrale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(</a:t>
                      </a:r>
                      <a:r>
                        <a:rPr lang="it-IT" sz="1800" kern="1200" dirty="0" err="1" smtClean="0">
                          <a:effectLst/>
                        </a:rPr>
                        <a:t>Inspection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Générale</a:t>
                      </a:r>
                      <a:r>
                        <a:rPr lang="it-IT" sz="1800" kern="1200" dirty="0" smtClean="0">
                          <a:effectLst/>
                        </a:rPr>
                        <a:t>)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Germania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Ispettori scolastici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</a:t>
                      </a:r>
                      <a:r>
                        <a:rPr lang="it-IT" sz="1800" kern="1200" dirty="0" err="1" smtClean="0">
                          <a:effectLst/>
                        </a:rPr>
                        <a:t>Schulaufsichtsbeambten</a:t>
                      </a:r>
                      <a:r>
                        <a:rPr lang="it-IT" sz="1800" kern="1200" dirty="0" smtClean="0">
                          <a:effectLst/>
                        </a:rPr>
                        <a:t>) del Land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Ispettori scolastici</a:t>
                      </a:r>
                      <a:r>
                        <a:rPr lang="it-IT" sz="1800" kern="1200" baseline="0" dirty="0" smtClean="0">
                          <a:effectLst/>
                        </a:rPr>
                        <a:t> del Land</a:t>
                      </a:r>
                      <a:endParaRPr lang="it-IT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Ispettori scolastici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</a:t>
                      </a:r>
                      <a:r>
                        <a:rPr lang="it-IT" sz="1800" kern="1200" dirty="0" err="1" smtClean="0">
                          <a:effectLst/>
                        </a:rPr>
                        <a:t>Schulaufsichtsbeambten</a:t>
                      </a:r>
                      <a:r>
                        <a:rPr lang="it-IT" sz="1800" kern="1200" dirty="0" smtClean="0">
                          <a:effectLst/>
                        </a:rPr>
                        <a:t>) del Land + capo d’istituto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Istituto per lo sviluppo della qualità nel settore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Educativo a livello</a:t>
                      </a:r>
                      <a:r>
                        <a:rPr lang="it-IT" sz="1800" kern="1200" baseline="0" dirty="0" smtClean="0">
                          <a:effectLst/>
                        </a:rPr>
                        <a:t> nazionale 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r>
                        <a:rPr lang="it-IT" dirty="0" smtClean="0"/>
                        <a:t>Land a livello regionale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Inghilterra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Office for Standard in </a:t>
                      </a:r>
                      <a:r>
                        <a:rPr lang="it-IT" sz="1800" kern="1200" dirty="0" err="1" smtClean="0">
                          <a:effectLst/>
                        </a:rPr>
                        <a:t>Education</a:t>
                      </a:r>
                      <a:r>
                        <a:rPr lang="it-IT" sz="1800" kern="1200" dirty="0" smtClean="0">
                          <a:effectLst/>
                        </a:rPr>
                        <a:t> – </a:t>
                      </a:r>
                      <a:r>
                        <a:rPr lang="it-IT" sz="1800" kern="1200" dirty="0" err="1" smtClean="0">
                          <a:effectLst/>
                        </a:rPr>
                        <a:t>Ofsted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r>
                        <a:rPr lang="it-IT" sz="1800" kern="1200" dirty="0" smtClean="0">
                          <a:effectLst/>
                        </a:rPr>
                        <a:t>Local </a:t>
                      </a:r>
                      <a:r>
                        <a:rPr lang="it-IT" sz="1800" kern="1200" dirty="0" err="1" smtClean="0">
                          <a:effectLst/>
                        </a:rPr>
                        <a:t>Authorities</a:t>
                      </a:r>
                      <a:r>
                        <a:rPr lang="it-IT" sz="1800" kern="1200" dirty="0" smtClean="0">
                          <a:effectLst/>
                        </a:rPr>
                        <a:t> – LA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School </a:t>
                      </a:r>
                      <a:r>
                        <a:rPr lang="it-IT" sz="1800" kern="1200" dirty="0" err="1" smtClean="0">
                          <a:effectLst/>
                        </a:rPr>
                        <a:t>governing</a:t>
                      </a:r>
                      <a:r>
                        <a:rPr lang="it-IT" sz="1800" kern="1200" dirty="0" smtClean="0">
                          <a:effectLst/>
                        </a:rPr>
                        <a:t> body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(organo di governo della scuola) +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consulente esterno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membro della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Cambridge </a:t>
                      </a:r>
                      <a:r>
                        <a:rPr lang="it-IT" sz="1800" kern="1200" dirty="0" err="1" smtClean="0">
                          <a:effectLst/>
                        </a:rPr>
                        <a:t>Education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Associates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endParaRPr lang="it-IT" sz="1800" kern="1200" dirty="0" smtClean="0">
                        <a:effectLst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Capo di istituto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+ consulente esterno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nominato dallo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school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governing</a:t>
                      </a:r>
                      <a:r>
                        <a:rPr lang="it-IT" sz="1800" kern="1200" dirty="0" smtClean="0">
                          <a:effectLst/>
                        </a:rPr>
                        <a:t> body+ 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2 o 3 membri di quest’ultimo.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Teacher’s</a:t>
                      </a:r>
                      <a:r>
                        <a:rPr lang="it-IT" sz="1800" kern="1200" dirty="0" smtClean="0">
                          <a:effectLst/>
                        </a:rPr>
                        <a:t> team leader: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insieme al capo di istituto svolge la </a:t>
                      </a:r>
                      <a:r>
                        <a:rPr lang="it-IT" sz="1800" kern="1200" dirty="0" err="1" smtClean="0">
                          <a:effectLst/>
                        </a:rPr>
                        <a:t>review</a:t>
                      </a:r>
                      <a:endParaRPr lang="it-IT" sz="1800" kern="1200" dirty="0" smtClean="0">
                        <a:effectLst/>
                      </a:endParaRPr>
                    </a:p>
                    <a:p>
                      <a:r>
                        <a:rPr lang="it-IT" sz="1800" kern="1200" dirty="0" smtClean="0">
                          <a:effectLst/>
                        </a:rPr>
                        <a:t>(revisione della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performance).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National </a:t>
                      </a:r>
                      <a:r>
                        <a:rPr lang="it-IT" sz="1800" kern="1200" dirty="0" err="1" smtClean="0">
                          <a:effectLst/>
                        </a:rPr>
                        <a:t>Assessment</a:t>
                      </a:r>
                      <a:r>
                        <a:rPr lang="it-IT" sz="1800" kern="1200" dirty="0" smtClean="0">
                          <a:effectLst/>
                        </a:rPr>
                        <a:t> Agency – NAA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7: sviluppo dei test nazionali e attribuzione dei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voti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Docenti: attribuzione dei voti in alcuni casi.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Polonia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Sovrintendente regionale (</a:t>
                      </a:r>
                      <a:r>
                        <a:rPr lang="it-IT" sz="1800" kern="1200" dirty="0" err="1" smtClean="0">
                          <a:effectLst/>
                        </a:rPr>
                        <a:t>kurator</a:t>
                      </a:r>
                      <a:r>
                        <a:rPr lang="it-IT" sz="1800" kern="1200" dirty="0" smtClean="0">
                          <a:effectLst/>
                        </a:rPr>
                        <a:t>) valuta gli aspetti pedagogici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Organo di gestione della scuola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(unità di autogestione a livello locale: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gmina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per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l’istruzione obbligatoria e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Powiat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per l’istruzione post-secondaria) valuta gli aspetti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amministrativi</a:t>
                      </a:r>
                    </a:p>
                    <a:p>
                      <a:endParaRPr lang="it-IT" sz="1800" kern="1200" dirty="0" smtClean="0">
                        <a:effectLst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Sovrintendente regionale (</a:t>
                      </a:r>
                      <a:r>
                        <a:rPr lang="it-IT" sz="1800" kern="1200" dirty="0" err="1" smtClean="0">
                          <a:effectLst/>
                        </a:rPr>
                        <a:t>kurator</a:t>
                      </a:r>
                      <a:r>
                        <a:rPr lang="it-IT" sz="1800" kern="1200" dirty="0" smtClean="0">
                          <a:effectLst/>
                        </a:rPr>
                        <a:t>) valuta gli aspetti pedagogici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Organo di gestione della scuola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(unità di autogestione a livello locale: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err="1" smtClean="0">
                          <a:effectLst/>
                        </a:rPr>
                        <a:t>gmina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per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l’istruzione obbligatoria e </a:t>
                      </a:r>
                    </a:p>
                    <a:p>
                      <a:r>
                        <a:rPr lang="it-IT" sz="1800" kern="1200" dirty="0" err="1" smtClean="0">
                          <a:effectLst/>
                        </a:rPr>
                        <a:t>Powiat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per l’istruzione post-secondaria) valuta gli aspetti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amministrativi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Capo di Istituto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Commissione Centrale per gli esami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E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commissioni regionali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.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Spagna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Ispettorato della comunità</a:t>
                      </a:r>
                      <a:r>
                        <a:rPr lang="it-IT" baseline="0" dirty="0" smtClean="0"/>
                        <a:t> autonoma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Autorità educativa</a:t>
                      </a:r>
                      <a:r>
                        <a:rPr lang="it-IT" baseline="0" dirty="0" smtClean="0"/>
                        <a:t> competente della comunità autonoma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Autorità educativa</a:t>
                      </a:r>
                      <a:r>
                        <a:rPr lang="it-IT" baseline="0" dirty="0" smtClean="0"/>
                        <a:t> competente della comunità autonoma</a:t>
                      </a:r>
                      <a:endParaRPr lang="it-IT" dirty="0" smtClean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Istituto de </a:t>
                      </a:r>
                      <a:r>
                        <a:rPr lang="it-IT" sz="1800" kern="1200" dirty="0" err="1" smtClean="0">
                          <a:effectLst/>
                        </a:rPr>
                        <a:t>Evaluación</a:t>
                      </a:r>
                      <a:r>
                        <a:rPr lang="it-IT" sz="1800" kern="1200" dirty="0" smtClean="0">
                          <a:effectLst/>
                        </a:rPr>
                        <a:t>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(IE)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it-IT" sz="1800" kern="1200" dirty="0" smtClean="0">
                          <a:effectLst/>
                        </a:rPr>
                        <a:t>Istituto di valutazione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(livello nazionale)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Comunità Autonoma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(livello regionale)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r>
                        <a:rPr lang="it-IT" dirty="0" smtClean="0"/>
                        <a:t>Svezia</a:t>
                      </a:r>
                      <a:endParaRPr lang="it-I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Agenzia nazionale svedese per l'istruzione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</a:t>
                      </a:r>
                      <a:r>
                        <a:rPr lang="it-IT" sz="1800" kern="1200" dirty="0" err="1" smtClean="0">
                          <a:effectLst/>
                        </a:rPr>
                        <a:t>Skolverket</a:t>
                      </a:r>
                      <a:r>
                        <a:rPr lang="it-IT" sz="1800" kern="1200" dirty="0" smtClean="0">
                          <a:effectLst/>
                        </a:rPr>
                        <a:t>)</a:t>
                      </a:r>
                      <a:r>
                        <a:rPr lang="it-IT" sz="1800" kern="1200" baseline="0" dirty="0" smtClean="0">
                          <a:effectLst/>
                        </a:rPr>
                        <a:t> </a:t>
                      </a:r>
                      <a:r>
                        <a:rPr lang="it-IT" sz="1800" kern="1200" dirty="0" smtClean="0">
                          <a:effectLst/>
                        </a:rPr>
                        <a:t>che si avvale di ispettori– (livello centrale)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Municipalità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- (livello locale)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Nessuna forma di valutazione individuale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Nessuna forma di valutazione individuale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kern="1200" dirty="0" smtClean="0">
                          <a:effectLst/>
                        </a:rPr>
                        <a:t>Agenzia nazionale svedese per l'istruzione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(</a:t>
                      </a:r>
                      <a:r>
                        <a:rPr lang="it-IT" sz="1800" kern="1200" dirty="0" err="1" smtClean="0">
                          <a:effectLst/>
                        </a:rPr>
                        <a:t>Skolverket</a:t>
                      </a:r>
                      <a:r>
                        <a:rPr lang="it-IT" sz="1800" kern="1200" dirty="0" smtClean="0">
                          <a:effectLst/>
                        </a:rPr>
                        <a:t>)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che si avvale di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ispettori (</a:t>
                      </a:r>
                      <a:r>
                        <a:rPr lang="it-IT" sz="1800" kern="1200" dirty="0" err="1" smtClean="0">
                          <a:effectLst/>
                        </a:rPr>
                        <a:t>skolinspektör</a:t>
                      </a:r>
                      <a:r>
                        <a:rPr lang="it-IT" sz="1800" kern="1200" dirty="0" smtClean="0">
                          <a:effectLst/>
                        </a:rPr>
                        <a:t>) – (livello centrale) 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Municipalità</a:t>
                      </a:r>
                    </a:p>
                    <a:p>
                      <a:r>
                        <a:rPr lang="it-IT" sz="1800" kern="1200" dirty="0" smtClean="0">
                          <a:effectLst/>
                        </a:rPr>
                        <a:t>- (livello locale)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632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dirty="0" smtClean="0"/>
              <a:t>Un’Europa basata sull’economia della conoscenza: interpretazioni possibili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E’ …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2"/>
          </p:nvPr>
        </p:nvSpPr>
        <p:spPr>
          <a:xfrm>
            <a:off x="147053" y="2174874"/>
            <a:ext cx="4350335" cy="4683125"/>
          </a:xfrm>
        </p:spPr>
        <p:txBody>
          <a:bodyPr/>
          <a:lstStyle/>
          <a:p>
            <a:r>
              <a:rPr lang="it-IT" dirty="0" smtClean="0"/>
              <a:t>Attraverso la conoscenza si accumula CAPITALE UMANO che rende al sistema economico – non essendoci limiti di domanda – arricchendolo. </a:t>
            </a:r>
          </a:p>
          <a:p>
            <a:r>
              <a:rPr lang="it-IT" dirty="0" smtClean="0"/>
              <a:t>L’elemento sotteso è la fiducia nel funzionamento del mercato e il ritiro dello Stato</a:t>
            </a:r>
          </a:p>
          <a:p>
            <a:r>
              <a:rPr lang="it-IT" dirty="0" smtClean="0"/>
              <a:t>La conseguenza immediata sono le politiche di austerity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Potrebbe essere…</a:t>
            </a:r>
            <a:endParaRPr lang="it-IT" dirty="0"/>
          </a:p>
        </p:txBody>
      </p:sp>
      <p:sp>
        <p:nvSpPr>
          <p:cNvPr id="7" name="Segnaposto contenuto 6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11817" cy="4576178"/>
          </a:xfrm>
        </p:spPr>
        <p:txBody>
          <a:bodyPr/>
          <a:lstStyle/>
          <a:p>
            <a:r>
              <a:rPr lang="it-IT" dirty="0" smtClean="0"/>
              <a:t>Una politica industriale che – partendo dalla centralità e dalla tradizione culturale del Vecchio Continente – miri a creare un settore industriale di produzione culturale</a:t>
            </a:r>
          </a:p>
          <a:p>
            <a:r>
              <a:rPr lang="it-IT" dirty="0" smtClean="0"/>
              <a:t>Prerequisito: massicci interventi statali.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990721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175" y="274638"/>
            <a:ext cx="8650943" cy="68159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it-IT" dirty="0" smtClean="0"/>
              <a:t>Conclusioni provvisorie?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09175" y="956235"/>
            <a:ext cx="8770471" cy="5767294"/>
          </a:xfrm>
        </p:spPr>
        <p:txBody>
          <a:bodyPr>
            <a:normAutofit/>
          </a:bodyPr>
          <a:lstStyle/>
          <a:p>
            <a:r>
              <a:rPr lang="it-IT" sz="2400" dirty="0" smtClean="0"/>
              <a:t>L’interpretazione che i sistemi scolastici europei hanno espresso del concetto di </a:t>
            </a:r>
            <a:r>
              <a:rPr lang="it-IT" sz="2400" b="1" dirty="0" smtClean="0"/>
              <a:t>Europa basata sull’economia della conoscenza </a:t>
            </a:r>
            <a:r>
              <a:rPr lang="it-IT" sz="2400" dirty="0" smtClean="0"/>
              <a:t>è stata prevalentemente vincolata al pensiero neoliberista: ne è prova lo scarso livello di </a:t>
            </a:r>
            <a:r>
              <a:rPr lang="it-IT" sz="2400" dirty="0" err="1" smtClean="0"/>
              <a:t>inclusività</a:t>
            </a:r>
            <a:r>
              <a:rPr lang="it-IT" sz="2400" dirty="0" smtClean="0"/>
              <a:t> e la forte propensione alla semplificazione (</a:t>
            </a:r>
            <a:r>
              <a:rPr lang="it-IT" sz="2400" dirty="0" err="1" smtClean="0"/>
              <a:t>teaching</a:t>
            </a:r>
            <a:r>
              <a:rPr lang="it-IT" sz="2400" dirty="0" smtClean="0"/>
              <a:t> to the test et alia).</a:t>
            </a:r>
          </a:p>
          <a:p>
            <a:r>
              <a:rPr lang="it-IT" sz="2400" dirty="0" smtClean="0"/>
              <a:t>Tuttavia l’Europa non ha smesso di investire risorse sui propri sistemi scolastici (Italia e Lituania sono i due paesi che dal 2008, anno della crisi, hanno maggiormente disinvestito sull’istruzione, fonte </a:t>
            </a:r>
            <a:r>
              <a:rPr lang="it-IT" sz="2400" dirty="0" err="1" smtClean="0"/>
              <a:t>Roars</a:t>
            </a:r>
            <a:r>
              <a:rPr lang="it-IT" sz="2400" dirty="0" smtClean="0"/>
              <a:t>)</a:t>
            </a:r>
          </a:p>
          <a:p>
            <a:r>
              <a:rPr lang="it-IT" sz="2400" dirty="0" smtClean="0"/>
              <a:t>Il nostro Paese ha – come è possibile vedere dalle tabelle precedenti e dai grafici seguenti – coniugato al massimo grado le due criticità (affermazione del neoliberismo applicato al sistema scolastico – e una disamina della normativa da Berlinguer a Giannini induce a questa conclusione); disinvestimento. 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44323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asellaDiTesto 4"/>
          <p:cNvSpPr txBox="1"/>
          <p:nvPr/>
        </p:nvSpPr>
        <p:spPr>
          <a:xfrm>
            <a:off x="1181100" y="6488668"/>
            <a:ext cx="6781800" cy="276999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Constantia" pitchFamily="18" charset="0"/>
              </a:rPr>
              <a:t>Fonti: </a:t>
            </a:r>
            <a:r>
              <a:rPr lang="it-IT" sz="1200" b="1" dirty="0" err="1">
                <a:solidFill>
                  <a:srgbClr val="000000"/>
                </a:solidFill>
                <a:latin typeface="Constantia" pitchFamily="18" charset="0"/>
              </a:rPr>
              <a:t>Oecd</a:t>
            </a:r>
            <a:r>
              <a:rPr lang="it-IT" sz="1200" b="1" dirty="0">
                <a:solidFill>
                  <a:srgbClr val="000000"/>
                </a:solidFill>
                <a:latin typeface="Constantia" pitchFamily="18" charset="0"/>
              </a:rPr>
              <a:t> 2014, </a:t>
            </a:r>
            <a:r>
              <a:rPr lang="it-IT" sz="1200" b="1" dirty="0" err="1">
                <a:solidFill>
                  <a:srgbClr val="000000"/>
                </a:solidFill>
                <a:latin typeface="Constantia" pitchFamily="18" charset="0"/>
              </a:rPr>
              <a:t>Eurydice</a:t>
            </a:r>
            <a:r>
              <a:rPr lang="it-IT" sz="1200" b="1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it-IT" sz="1200" b="1" dirty="0" smtClean="0">
                <a:solidFill>
                  <a:srgbClr val="000000"/>
                </a:solidFill>
                <a:latin typeface="Constantia" pitchFamily="18" charset="0"/>
              </a:rPr>
              <a:t>2013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44" y="304800"/>
            <a:ext cx="761931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asellaDiTesto 12"/>
          <p:cNvSpPr txBox="1"/>
          <p:nvPr/>
        </p:nvSpPr>
        <p:spPr>
          <a:xfrm>
            <a:off x="342900" y="4648200"/>
            <a:ext cx="8458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0000"/>
                </a:solidFill>
              </a:rPr>
              <a:t>Gli investimenti pubblici in Europa si mantengono alti nonostante la crisi, in Italia calano vistosamente</a:t>
            </a:r>
            <a:r>
              <a:rPr lang="it-IT" sz="1400" b="1" dirty="0">
                <a:solidFill>
                  <a:srgbClr val="000000"/>
                </a:solidFill>
              </a:rPr>
              <a:t>.</a:t>
            </a:r>
            <a:r>
              <a:rPr lang="it-IT" sz="1400" dirty="0">
                <a:solidFill>
                  <a:srgbClr val="000000"/>
                </a:solidFill>
              </a:rPr>
              <a:t/>
            </a:r>
            <a:br>
              <a:rPr lang="it-IT" sz="1400" dirty="0">
                <a:solidFill>
                  <a:srgbClr val="000000"/>
                </a:solidFill>
              </a:rPr>
            </a:br>
            <a:r>
              <a:rPr lang="it-IT" sz="1400" dirty="0">
                <a:solidFill>
                  <a:srgbClr val="000000"/>
                </a:solidFill>
              </a:rPr>
              <a:t>I</a:t>
            </a:r>
            <a:r>
              <a:rPr lang="it-IT" sz="1400" dirty="0" smtClean="0">
                <a:solidFill>
                  <a:srgbClr val="000000"/>
                </a:solidFill>
              </a:rPr>
              <a:t>n </a:t>
            </a:r>
            <a:r>
              <a:rPr lang="it-IT" sz="1400" b="1" dirty="0">
                <a:solidFill>
                  <a:srgbClr val="000000"/>
                </a:solidFill>
              </a:rPr>
              <a:t>Europa</a:t>
            </a:r>
            <a:r>
              <a:rPr lang="it-IT" sz="1400" dirty="0">
                <a:solidFill>
                  <a:srgbClr val="000000"/>
                </a:solidFill>
              </a:rPr>
              <a:t>: </a:t>
            </a:r>
            <a:r>
              <a:rPr lang="it-IT" sz="2000" b="1" dirty="0">
                <a:solidFill>
                  <a:srgbClr val="000000"/>
                </a:solidFill>
              </a:rPr>
              <a:t>+ 27% </a:t>
            </a:r>
            <a:r>
              <a:rPr lang="it-IT" sz="1400" dirty="0">
                <a:solidFill>
                  <a:srgbClr val="000000"/>
                </a:solidFill>
              </a:rPr>
              <a:t>in 13 anni, </a:t>
            </a:r>
            <a:r>
              <a:rPr lang="it-IT" sz="2000" b="1" dirty="0">
                <a:solidFill>
                  <a:srgbClr val="000000"/>
                </a:solidFill>
              </a:rPr>
              <a:t>+ 3% </a:t>
            </a:r>
            <a:r>
              <a:rPr lang="it-IT" sz="1400" dirty="0">
                <a:solidFill>
                  <a:srgbClr val="000000"/>
                </a:solidFill>
              </a:rPr>
              <a:t>negli ultimi 5 sotto la crisi.</a:t>
            </a:r>
            <a:br>
              <a:rPr lang="it-IT" sz="1400" dirty="0">
                <a:solidFill>
                  <a:srgbClr val="000000"/>
                </a:solidFill>
              </a:rPr>
            </a:br>
            <a:r>
              <a:rPr lang="it-IT" sz="1400" dirty="0">
                <a:solidFill>
                  <a:srgbClr val="000000"/>
                </a:solidFill>
              </a:rPr>
              <a:t>In </a:t>
            </a:r>
            <a:r>
              <a:rPr lang="it-IT" sz="1400" b="1" dirty="0">
                <a:solidFill>
                  <a:srgbClr val="000000"/>
                </a:solidFill>
              </a:rPr>
              <a:t>Itali</a:t>
            </a:r>
            <a:r>
              <a:rPr lang="it-IT" sz="1400" dirty="0">
                <a:solidFill>
                  <a:srgbClr val="000000"/>
                </a:solidFill>
              </a:rPr>
              <a:t>a </a:t>
            </a:r>
            <a:r>
              <a:rPr lang="it-IT" sz="1400" dirty="0" smtClean="0">
                <a:solidFill>
                  <a:srgbClr val="000000"/>
                </a:solidFill>
              </a:rPr>
              <a:t>si </a:t>
            </a:r>
            <a:r>
              <a:rPr lang="it-IT" sz="1400" dirty="0">
                <a:solidFill>
                  <a:srgbClr val="000000"/>
                </a:solidFill>
              </a:rPr>
              <a:t>osserva </a:t>
            </a:r>
            <a:r>
              <a:rPr lang="it-IT" sz="1400" dirty="0" smtClean="0">
                <a:solidFill>
                  <a:srgbClr val="000000"/>
                </a:solidFill>
              </a:rPr>
              <a:t>un </a:t>
            </a:r>
            <a:r>
              <a:rPr lang="it-IT" sz="1400" dirty="0">
                <a:solidFill>
                  <a:srgbClr val="000000"/>
                </a:solidFill>
              </a:rPr>
              <a:t>calo vistoso: </a:t>
            </a:r>
            <a:r>
              <a:rPr lang="it-IT" sz="1400" b="1" dirty="0">
                <a:solidFill>
                  <a:srgbClr val="000000"/>
                </a:solidFill>
              </a:rPr>
              <a:t>-</a:t>
            </a:r>
            <a:r>
              <a:rPr lang="it-IT" sz="2000" b="1" dirty="0">
                <a:solidFill>
                  <a:srgbClr val="000000"/>
                </a:solidFill>
              </a:rPr>
              <a:t>11%</a:t>
            </a:r>
            <a:r>
              <a:rPr lang="it-IT" sz="1400" b="1" dirty="0">
                <a:solidFill>
                  <a:srgbClr val="000000"/>
                </a:solidFill>
              </a:rPr>
              <a:t> </a:t>
            </a:r>
            <a:r>
              <a:rPr lang="it-IT" sz="1400" dirty="0">
                <a:solidFill>
                  <a:srgbClr val="000000"/>
                </a:solidFill>
              </a:rPr>
              <a:t>in 13 anni e </a:t>
            </a:r>
            <a:r>
              <a:rPr lang="it-IT" sz="1400" dirty="0" smtClean="0">
                <a:solidFill>
                  <a:srgbClr val="000000"/>
                </a:solidFill>
              </a:rPr>
              <a:t>-</a:t>
            </a:r>
            <a:r>
              <a:rPr lang="it-IT" sz="2000" b="1" dirty="0">
                <a:solidFill>
                  <a:srgbClr val="000000"/>
                </a:solidFill>
              </a:rPr>
              <a:t>19%</a:t>
            </a:r>
            <a:r>
              <a:rPr lang="it-IT" sz="1400" dirty="0">
                <a:solidFill>
                  <a:srgbClr val="000000"/>
                </a:solidFill>
              </a:rPr>
              <a:t> negli ultimi 5 anni dopo il picco positivo del 2008.</a:t>
            </a:r>
            <a:br>
              <a:rPr lang="it-IT" sz="1400" dirty="0">
                <a:solidFill>
                  <a:srgbClr val="000000"/>
                </a:solidFill>
              </a:rPr>
            </a:br>
            <a:r>
              <a:rPr lang="it-IT" sz="1400" dirty="0">
                <a:solidFill>
                  <a:srgbClr val="000000"/>
                </a:solidFill>
              </a:rPr>
              <a:t>Gli investimenti pubblici in istruzione diventano i più bassi in Europa: -25% della media EU.</a:t>
            </a:r>
            <a:br>
              <a:rPr lang="it-IT" sz="1400" dirty="0">
                <a:solidFill>
                  <a:srgbClr val="000000"/>
                </a:solidFill>
              </a:rPr>
            </a:br>
            <a:r>
              <a:rPr lang="it-IT" sz="1400" dirty="0">
                <a:solidFill>
                  <a:srgbClr val="000000"/>
                </a:solidFill>
              </a:rPr>
              <a:t>L’Italia </a:t>
            </a:r>
            <a:r>
              <a:rPr lang="it-IT" sz="1400" dirty="0" smtClean="0">
                <a:solidFill>
                  <a:srgbClr val="000000"/>
                </a:solidFill>
              </a:rPr>
              <a:t> spendeva </a:t>
            </a:r>
            <a:r>
              <a:rPr lang="it-IT" sz="1400" dirty="0">
                <a:solidFill>
                  <a:srgbClr val="000000"/>
                </a:solidFill>
              </a:rPr>
              <a:t>nel 2000 il 13% in più della media europea, nel 2013 spende il 25% di meno ed è il paese che spende meno fra quelli più sviluppati.</a:t>
            </a:r>
          </a:p>
        </p:txBody>
      </p:sp>
    </p:spTree>
    <p:extLst>
      <p:ext uri="{BB962C8B-B14F-4D97-AF65-F5344CB8AC3E}">
        <p14:creationId xmlns:p14="http://schemas.microsoft.com/office/powerpoint/2010/main" val="24168019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CasellaDiTesto 4"/>
          <p:cNvSpPr txBox="1"/>
          <p:nvPr/>
        </p:nvSpPr>
        <p:spPr>
          <a:xfrm>
            <a:off x="1181100" y="6488668"/>
            <a:ext cx="6781800" cy="276999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Constantia" pitchFamily="18" charset="0"/>
              </a:rPr>
              <a:t>Fonti</a:t>
            </a:r>
            <a:r>
              <a:rPr lang="it-IT" sz="1200" b="1" dirty="0">
                <a:solidFill>
                  <a:srgbClr val="000000"/>
                </a:solidFill>
                <a:latin typeface="Constantia" pitchFamily="18" charset="0"/>
              </a:rPr>
              <a:t>: </a:t>
            </a:r>
            <a:r>
              <a:rPr lang="it-IT" sz="1200" b="1" dirty="0" err="1">
                <a:solidFill>
                  <a:srgbClr val="000000"/>
                </a:solidFill>
                <a:latin typeface="Constantia" pitchFamily="18" charset="0"/>
              </a:rPr>
              <a:t>Oecd</a:t>
            </a:r>
            <a:r>
              <a:rPr lang="it-IT" sz="1200" b="1" dirty="0">
                <a:solidFill>
                  <a:srgbClr val="000000"/>
                </a:solidFill>
                <a:latin typeface="Constantia" pitchFamily="18" charset="0"/>
              </a:rPr>
              <a:t> 2014, </a:t>
            </a:r>
            <a:r>
              <a:rPr lang="it-IT" sz="1200" b="1" dirty="0" err="1">
                <a:solidFill>
                  <a:srgbClr val="000000"/>
                </a:solidFill>
                <a:latin typeface="Constantia" pitchFamily="18" charset="0"/>
              </a:rPr>
              <a:t>Eurydice</a:t>
            </a:r>
            <a:r>
              <a:rPr lang="it-IT" sz="1200" b="1" dirty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it-IT" sz="1200" b="1" dirty="0" smtClean="0">
                <a:solidFill>
                  <a:schemeClr val="bg1"/>
                </a:solidFill>
                <a:latin typeface="Constantia" pitchFamily="18" charset="0"/>
              </a:rPr>
              <a:t>2013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342900" y="4648200"/>
            <a:ext cx="8458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0000"/>
                </a:solidFill>
              </a:rPr>
              <a:t>In Europa  si osserva un costante aumento degli investimenti privati.</a:t>
            </a:r>
          </a:p>
          <a:p>
            <a:r>
              <a:rPr lang="it-IT" sz="1400" dirty="0">
                <a:solidFill>
                  <a:srgbClr val="000000"/>
                </a:solidFill>
              </a:rPr>
              <a:t>in </a:t>
            </a:r>
            <a:r>
              <a:rPr lang="it-IT" sz="1400" b="1" dirty="0">
                <a:solidFill>
                  <a:srgbClr val="000000"/>
                </a:solidFill>
              </a:rPr>
              <a:t>Italia la spesa per istruzione delle famiglie </a:t>
            </a:r>
            <a:r>
              <a:rPr lang="it-IT" sz="2000" b="1" dirty="0">
                <a:solidFill>
                  <a:srgbClr val="000000"/>
                </a:solidFill>
              </a:rPr>
              <a:t>raddoppia in 11 </a:t>
            </a:r>
            <a:r>
              <a:rPr lang="it-IT" sz="1400" dirty="0">
                <a:solidFill>
                  <a:srgbClr val="000000"/>
                </a:solidFill>
              </a:rPr>
              <a:t>anni e </a:t>
            </a:r>
            <a:r>
              <a:rPr lang="it-IT" sz="2000" b="1" dirty="0">
                <a:solidFill>
                  <a:srgbClr val="000000"/>
                </a:solidFill>
              </a:rPr>
              <a:t>cresce del 17% </a:t>
            </a:r>
            <a:r>
              <a:rPr lang="it-IT" sz="1400" dirty="0">
                <a:solidFill>
                  <a:srgbClr val="000000"/>
                </a:solidFill>
              </a:rPr>
              <a:t>negli ultimi 3 anni. </a:t>
            </a:r>
            <a:endParaRPr lang="it-IT" sz="1400" dirty="0" smtClean="0">
              <a:solidFill>
                <a:srgbClr val="000000"/>
              </a:solidFill>
            </a:endParaRPr>
          </a:p>
          <a:p>
            <a:r>
              <a:rPr lang="it-IT" sz="1400" dirty="0" smtClean="0">
                <a:solidFill>
                  <a:srgbClr val="000000"/>
                </a:solidFill>
              </a:rPr>
              <a:t>La </a:t>
            </a:r>
            <a:r>
              <a:rPr lang="it-IT" sz="1400" dirty="0">
                <a:solidFill>
                  <a:srgbClr val="000000"/>
                </a:solidFill>
              </a:rPr>
              <a:t>spesa privata in Italia che era nettamente più bassa della </a:t>
            </a:r>
            <a:r>
              <a:rPr lang="it-IT" sz="1400" dirty="0" smtClean="0">
                <a:solidFill>
                  <a:srgbClr val="000000"/>
                </a:solidFill>
              </a:rPr>
              <a:t> media </a:t>
            </a:r>
            <a:r>
              <a:rPr lang="it-IT" sz="1400" dirty="0">
                <a:solidFill>
                  <a:srgbClr val="000000"/>
                </a:solidFill>
              </a:rPr>
              <a:t>si è allineata a quella degli altri paesi. </a:t>
            </a:r>
          </a:p>
          <a:p>
            <a:r>
              <a:rPr lang="it-IT" sz="1400" dirty="0">
                <a:solidFill>
                  <a:srgbClr val="000000"/>
                </a:solidFill>
              </a:rPr>
              <a:t>Con spesa privata si intende tutta quella fatta da privati, in Italia questa deriva per lo più dalla spesa famigliare che ha sopperito parzialmente al calo di investimenti pubblici.</a:t>
            </a:r>
          </a:p>
          <a:p>
            <a:endParaRPr lang="it-IT" sz="1400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2237"/>
            <a:ext cx="7327970" cy="4426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2264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Dopo Lisbona, UE 2020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'11 e 12 Maggio 2009 i ministri per l'Istruzione, Gioventù e Cultura dei 27 Stati membri dell'Unione Europea </a:t>
            </a:r>
            <a:r>
              <a:rPr lang="it-IT" dirty="0" smtClean="0">
                <a:sym typeface="Wingdings"/>
              </a:rPr>
              <a:t> definizione di un nuovo quadro strategico “Istruzione e Formazione 2020” nell’ambito della strategia UE 2020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9501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it-IT" dirty="0" smtClean="0"/>
              <a:t>UE 2020</a:t>
            </a:r>
            <a:endParaRPr lang="it-IT" dirty="0"/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Bruxelles, 24 novembre 2009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2878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Education</a:t>
            </a:r>
            <a:r>
              <a:rPr lang="it-IT" dirty="0" smtClean="0"/>
              <a:t> and Training 2020</a:t>
            </a:r>
            <a:endParaRPr lang="it-IT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844966"/>
              </p:ext>
            </p:extLst>
          </p:nvPr>
        </p:nvGraphicFramePr>
        <p:xfrm>
          <a:off x="268940" y="1240116"/>
          <a:ext cx="8522448" cy="5617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1224"/>
                <a:gridCol w="4261224"/>
              </a:tblGrid>
              <a:tr h="936314">
                <a:tc>
                  <a:txBody>
                    <a:bodyPr/>
                    <a:lstStyle/>
                    <a:p>
                      <a:r>
                        <a:rPr lang="it-IT" dirty="0" smtClean="0"/>
                        <a:t>Benchmark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Obiettivi da raggiungere entro il 2020</a:t>
                      </a:r>
                      <a:endParaRPr lang="it-IT" dirty="0"/>
                    </a:p>
                  </a:txBody>
                  <a:tcPr/>
                </a:tc>
              </a:tr>
              <a:tr h="936314">
                <a:tc>
                  <a:txBody>
                    <a:bodyPr/>
                    <a:lstStyle/>
                    <a:p>
                      <a:r>
                        <a:rPr lang="it-IT" dirty="0" smtClean="0"/>
                        <a:t>Tasso di abbandono scolastico e formativo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10% di abbandono con la sola licenza media</a:t>
                      </a:r>
                      <a:endParaRPr lang="it-IT" dirty="0"/>
                    </a:p>
                  </a:txBody>
                  <a:tcPr/>
                </a:tc>
              </a:tr>
              <a:tr h="936314">
                <a:tc>
                  <a:txBody>
                    <a:bodyPr/>
                    <a:lstStyle/>
                    <a:p>
                      <a:r>
                        <a:rPr lang="it-IT" dirty="0" smtClean="0"/>
                        <a:t>Tasso di partecipazione ad attività Long</a:t>
                      </a:r>
                    </a:p>
                    <a:p>
                      <a:r>
                        <a:rPr lang="it-IT" dirty="0" smtClean="0"/>
                        <a:t>Life</a:t>
                      </a:r>
                      <a:r>
                        <a:rPr lang="it-IT" baseline="0" dirty="0" smtClean="0"/>
                        <a:t> Learning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Almeno</a:t>
                      </a:r>
                      <a:r>
                        <a:rPr lang="it-IT" baseline="0" dirty="0" smtClean="0"/>
                        <a:t> 15% (rispetto alla popolazione 25-64enne)</a:t>
                      </a:r>
                      <a:endParaRPr lang="it-IT" dirty="0"/>
                    </a:p>
                  </a:txBody>
                  <a:tcPr/>
                </a:tc>
              </a:tr>
              <a:tr h="936314">
                <a:tc>
                  <a:txBody>
                    <a:bodyPr/>
                    <a:lstStyle/>
                    <a:p>
                      <a:r>
                        <a:rPr lang="it-IT" dirty="0" smtClean="0"/>
                        <a:t>Partecipazione alla scuola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pre</a:t>
                      </a:r>
                      <a:r>
                        <a:rPr lang="it-IT" baseline="0" dirty="0" smtClean="0"/>
                        <a:t> elementare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Almeno il 95% (4 e 5 anni)</a:t>
                      </a:r>
                      <a:endParaRPr lang="it-IT" dirty="0"/>
                    </a:p>
                  </a:txBody>
                  <a:tcPr/>
                </a:tc>
              </a:tr>
              <a:tr h="936314">
                <a:tc>
                  <a:txBody>
                    <a:bodyPr/>
                    <a:lstStyle/>
                    <a:p>
                      <a:r>
                        <a:rPr lang="it-IT" dirty="0" smtClean="0"/>
                        <a:t>Capacità di comprensione di lettura, matematica, scienze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Almeno 85%</a:t>
                      </a:r>
                      <a:r>
                        <a:rPr lang="it-IT" baseline="0" dirty="0" smtClean="0"/>
                        <a:t> oltre la soglia minima</a:t>
                      </a:r>
                      <a:endParaRPr lang="it-IT" dirty="0"/>
                    </a:p>
                  </a:txBody>
                  <a:tcPr/>
                </a:tc>
              </a:tr>
              <a:tr h="936314">
                <a:tc>
                  <a:txBody>
                    <a:bodyPr/>
                    <a:lstStyle/>
                    <a:p>
                      <a:r>
                        <a:rPr lang="it-IT" dirty="0" smtClean="0"/>
                        <a:t>Numero di laureati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Almeno il 40% dei 30-34enni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548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0-09-23 a 18.53.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0550" y="3327400"/>
            <a:ext cx="342900" cy="203200"/>
          </a:xfrm>
          <a:prstGeom prst="rect">
            <a:avLst/>
          </a:prstGeom>
        </p:spPr>
      </p:pic>
      <p:pic>
        <p:nvPicPr>
          <p:cNvPr id="3" name="Immagine 2" descr="Schermata 2010-09-23 a 18.53.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57365"/>
            <a:ext cx="9144000" cy="143270"/>
          </a:xfrm>
          <a:prstGeom prst="rect">
            <a:avLst/>
          </a:prstGeom>
        </p:spPr>
      </p:pic>
      <p:pic>
        <p:nvPicPr>
          <p:cNvPr id="4" name="Immagine 3" descr="Schermata 2010-09-23 a 18.54.4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694"/>
            <a:ext cx="9144000" cy="680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978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0-09-23 a 18.56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2318"/>
            <a:ext cx="9144000" cy="6433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1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Schermata 2014-11-27 a 19.41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19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Schermata 2014-11-27 a 19.44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72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291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Impostazioni personalizzate 4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3595</TotalTime>
  <Words>2862</Words>
  <Application>Microsoft Macintosh PowerPoint</Application>
  <PresentationFormat>Presentazione su schermo (4:3)</PresentationFormat>
  <Paragraphs>278</Paragraphs>
  <Slides>22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Tema di Office</vt:lpstr>
      <vt:lpstr>Obiettivi comunitari: riflessioni e dati</vt:lpstr>
      <vt:lpstr>Un’Europa basata sull’economia della conoscenza: interpretazioni possibili</vt:lpstr>
      <vt:lpstr>Dopo Lisbona, UE 2020</vt:lpstr>
      <vt:lpstr>UE 2020</vt:lpstr>
      <vt:lpstr>Education and Training 2020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Assistenza alla disabilità★</vt:lpstr>
      <vt:lpstr>Presentazione di PowerPoint</vt:lpstr>
      <vt:lpstr>Obbligo scolastico </vt:lpstr>
      <vt:lpstr>Durata del percorso di studi superiore</vt:lpstr>
      <vt:lpstr>Organi responsabili della valutazione</vt:lpstr>
      <vt:lpstr>Conclusioni provvisorie?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marina</dc:creator>
  <cp:lastModifiedBy>marina</cp:lastModifiedBy>
  <cp:revision>36</cp:revision>
  <dcterms:created xsi:type="dcterms:W3CDTF">2014-11-23T10:15:35Z</dcterms:created>
  <dcterms:modified xsi:type="dcterms:W3CDTF">2014-12-02T17:32:20Z</dcterms:modified>
</cp:coreProperties>
</file>