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5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73" r:id="rId10"/>
    <p:sldId id="262" r:id="rId11"/>
    <p:sldId id="275" r:id="rId12"/>
    <p:sldId id="274" r:id="rId13"/>
    <p:sldId id="263" r:id="rId14"/>
    <p:sldId id="276" r:id="rId15"/>
    <p:sldId id="268" r:id="rId16"/>
    <p:sldId id="272" r:id="rId17"/>
    <p:sldId id="278" r:id="rId18"/>
    <p:sldId id="267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3"/>
    <a:srgbClr val="752F00"/>
    <a:srgbClr val="8D4719"/>
    <a:srgbClr val="87E19A"/>
    <a:srgbClr val="D01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8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7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5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296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0C15D-7462-C642-A4E0-470ECA2157EE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AEFA-E576-284F-A54C-DD53E33F44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06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AEFA-E576-284F-A54C-DD53E33F44D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9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378885" y="44472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378885" y="1906543"/>
            <a:ext cx="11435164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4519" y="444729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788" y="449005"/>
            <a:ext cx="10411968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940" y="1532427"/>
            <a:ext cx="10338816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378885" y="6227064"/>
            <a:ext cx="11432116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" y="1298762"/>
            <a:ext cx="542544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089" y="914401"/>
            <a:ext cx="542544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88" y="2456329"/>
            <a:ext cx="542544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378885" y="452719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800600"/>
            <a:ext cx="11146989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199"/>
            <a:ext cx="11436096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67338"/>
            <a:ext cx="11072284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78885" y="4280648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5" y="4778189"/>
            <a:ext cx="11146989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884" y="457200"/>
            <a:ext cx="11436096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799" y="5344927"/>
            <a:ext cx="11072284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1" y="914401"/>
            <a:ext cx="6926729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378884" y="4267201"/>
            <a:ext cx="36576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2" y="4953001"/>
            <a:ext cx="3296023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6" y="4419600"/>
            <a:ext cx="3300527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78885" y="594360"/>
            <a:ext cx="36576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378885" y="461683"/>
            <a:ext cx="11435164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28018" y="4801576"/>
            <a:ext cx="7782983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215" y="4800600"/>
            <a:ext cx="7588868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28019" y="457199"/>
            <a:ext cx="7778496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3074" y="5367338"/>
            <a:ext cx="7538009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378886" y="457200"/>
            <a:ext cx="3649133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378886" y="3364992"/>
            <a:ext cx="3649133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2133600"/>
            <a:ext cx="11432116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074279" y="2668544"/>
            <a:ext cx="5934615" cy="151193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0165" y="473076"/>
            <a:ext cx="1292352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885" y="457200"/>
            <a:ext cx="8663516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7200708" y="3332822"/>
            <a:ext cx="5934456" cy="18321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8885" y="444729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2017059"/>
            <a:ext cx="11432116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894" y="1532965"/>
            <a:ext cx="10339045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378885" y="1906543"/>
            <a:ext cx="11435164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974519" y="444729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78" y="444729"/>
            <a:ext cx="10414623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74519" y="4801576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24" y="4814125"/>
            <a:ext cx="103632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984" y="5861304"/>
            <a:ext cx="10314432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8883" y="443755"/>
            <a:ext cx="11432116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378885" y="4801576"/>
            <a:ext cx="11432116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8885" y="6263390"/>
            <a:ext cx="11435164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4519" y="4801576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1" y="4814048"/>
            <a:ext cx="103632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530" y="5862918"/>
            <a:ext cx="10309412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883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917" y="2151063"/>
            <a:ext cx="524256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883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83" y="2590800"/>
            <a:ext cx="524256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2660" y="1735138"/>
            <a:ext cx="524256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2660" y="2590800"/>
            <a:ext cx="524256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885" y="455774"/>
            <a:ext cx="11432116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378885" y="1577848"/>
            <a:ext cx="11435164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  <p:grpSp>
        <p:nvGrpSpPr>
          <p:cNvPr id="5" name="Group 4"/>
          <p:cNvGrpSpPr/>
          <p:nvPr/>
        </p:nvGrpSpPr>
        <p:grpSpPr>
          <a:xfrm>
            <a:off x="378885" y="452719"/>
            <a:ext cx="11435164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5338" y="2133601"/>
            <a:ext cx="9435663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9915" y="64370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7CBFD58-D840-4BC0-84E2-4004E6B51630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264" y="6437033"/>
            <a:ext cx="8166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5279" y="167347"/>
            <a:ext cx="840828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36241E-0BE5-4C28-B8AA-394A3D458E8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885" y="630382"/>
            <a:ext cx="11432116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otes/roman-osvaldo/un-regionalismo-differenziato-per-dividere-e-discriminare-il-modello-dellistruzi/10156582029239825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roars.it/online/ecco-le-bozze-segrete-del-regionalismo-differenziato-quale-futuro-per-scuola-e-universita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scuolaecostituzione" TargetMode="External"/><Relationship Id="rId5" Type="http://schemas.openxmlformats.org/officeDocument/2006/relationships/hyperlink" Target="http://www.scuolaecostituzione.it/" TargetMode="External"/><Relationship Id="rId4" Type="http://schemas.openxmlformats.org/officeDocument/2006/relationships/hyperlink" Target="http://www.comune.bologna.it/iperbole/coscost/titoloV/index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o.it/1025?sezione=136&amp;articolo_numero_articolo=117" TargetMode="External"/><Relationship Id="rId2" Type="http://schemas.openxmlformats.org/officeDocument/2006/relationships/hyperlink" Target="https://www.senato.it/1025?sezione=140&amp;articolo_numero_articolo=X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senato.it/1025?sezione=136&amp;articolo_numero_articolo=11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ato.it/1025?sezione=127&amp;articolo_numero_articolo=70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utonomie_scuola_bozza_A4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48" y="0"/>
            <a:ext cx="4848301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196666" y="4342191"/>
            <a:ext cx="3592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all" dirty="0" err="1" smtClean="0"/>
              <a:t>MERCOLEDì</a:t>
            </a:r>
            <a:r>
              <a:rPr lang="it-IT" b="1" cap="all" dirty="0" smtClean="0"/>
              <a:t> 10 APRILE</a:t>
            </a:r>
          </a:p>
          <a:p>
            <a:r>
              <a:rPr lang="it-IT" dirty="0" smtClean="0"/>
              <a:t>Giornata di mobilitazione</a:t>
            </a:r>
          </a:p>
          <a:p>
            <a:r>
              <a:rPr lang="it-IT" dirty="0" smtClean="0"/>
              <a:t>Con la presenza delle segreterie nazionali scuola e delle associazioni di genitori, studenti, insegnanti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2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85" y="471714"/>
            <a:ext cx="11432116" cy="1126508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Le richieste della Regione Emilia Romagna</a:t>
            </a:r>
            <a:br>
              <a:rPr lang="it-IT" dirty="0" smtClean="0"/>
            </a:br>
            <a:r>
              <a:rPr lang="it-IT" dirty="0" smtClean="0"/>
              <a:t> in materia di istruzione /Articolo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668" y="2133601"/>
            <a:ext cx="11218334" cy="3992563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/>
              <a:t>Articolo 1 Oggetto e finalità</a:t>
            </a:r>
            <a:br>
              <a:rPr lang="it-IT" b="1" dirty="0"/>
            </a:b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3</a:t>
            </a:r>
            <a:r>
              <a:rPr lang="it-IT" b="1" dirty="0"/>
              <a:t>. </a:t>
            </a:r>
            <a:r>
              <a:rPr lang="it-IT" b="1" u="sng" dirty="0">
                <a:solidFill>
                  <a:srgbClr val="FF0000"/>
                </a:solidFill>
              </a:rPr>
              <a:t>garantire in ambito regionale la realizzazione di un sistema unitario e integrato di istruzione secondaria di secondo ciclo e di istruzione e formazione professionale (</a:t>
            </a:r>
            <a:r>
              <a:rPr lang="it-IT" b="1" u="sng" dirty="0" err="1">
                <a:solidFill>
                  <a:srgbClr val="FF0000"/>
                </a:solidFill>
              </a:rPr>
              <a:t>IeFP</a:t>
            </a:r>
            <a:r>
              <a:rPr lang="it-IT" b="1" u="sng" dirty="0">
                <a:solidFill>
                  <a:srgbClr val="FF0000"/>
                </a:solidFill>
              </a:rPr>
              <a:t>) </a:t>
            </a:r>
            <a:r>
              <a:rPr lang="it-IT" dirty="0"/>
              <a:t>che, nel rispetto delle autonomie scolastiche, permetta di sviluppare le competenze dei giovani in coerenza con le opportunità occupazionali del territorio e con le professionalità richieste dalle imprese, assicurando il diritto effettivo dei giovani di scegliere se assolvere il diritto-dovere all’istruzione e formazione nel “</a:t>
            </a:r>
            <a:r>
              <a:rPr lang="it-IT" i="1" dirty="0"/>
              <a:t>sistema di istruzione</a:t>
            </a:r>
            <a:r>
              <a:rPr lang="it-IT" dirty="0"/>
              <a:t>”, di competenza statale, o nel “</a:t>
            </a:r>
            <a:r>
              <a:rPr lang="it-IT" i="1" dirty="0"/>
              <a:t>sistema di istruzione e formazione professionale</a:t>
            </a:r>
            <a:r>
              <a:rPr lang="it-IT" dirty="0"/>
              <a:t>” di competenza regionale;</a:t>
            </a:r>
          </a:p>
          <a:p>
            <a:pPr marL="0" indent="0">
              <a:buNone/>
            </a:pPr>
            <a:r>
              <a:rPr lang="it-IT" b="1" dirty="0"/>
              <a:t>4</a:t>
            </a:r>
            <a:r>
              <a:rPr lang="it-IT" dirty="0"/>
              <a:t>. </a:t>
            </a:r>
            <a:r>
              <a:rPr lang="it-IT" b="1" u="sng" dirty="0">
                <a:solidFill>
                  <a:srgbClr val="FF0000"/>
                </a:solidFill>
              </a:rPr>
              <a:t>qualificare l’offerta di istruzione e formazione tecnica e professionale in ambito regionale </a:t>
            </a:r>
            <a:r>
              <a:rPr lang="it-IT" dirty="0"/>
              <a:t>a partire dalla piena valorizzazione dell’autonomia scolastica, nonché garantire un’offerta coerente di percorsi di formazione terziaria non universitaria (ITS e IFTS) e corrispondere alla domanda di alte competenze tecniche e tecnologiche del sistema produttivo per incrementare le percentuali </a:t>
            </a:r>
            <a:r>
              <a:rPr lang="it-IT" dirty="0" smtClean="0"/>
              <a:t>dei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53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85" y="459619"/>
            <a:ext cx="11432116" cy="1138603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Le richieste della Regione Emilia Romagna</a:t>
            </a:r>
            <a:br>
              <a:rPr lang="it-IT" dirty="0" smtClean="0"/>
            </a:br>
            <a:r>
              <a:rPr lang="it-IT" dirty="0" smtClean="0"/>
              <a:t> in materia di istruzione /Articolo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668" y="1930405"/>
            <a:ext cx="11218334" cy="4571999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/>
              <a:t>Articolo </a:t>
            </a:r>
            <a:r>
              <a:rPr lang="it-IT" b="1" dirty="0"/>
              <a:t>2</a:t>
            </a:r>
            <a:endParaRPr lang="it-IT" dirty="0"/>
          </a:p>
          <a:p>
            <a:pPr marL="0" indent="0">
              <a:buNone/>
            </a:pPr>
            <a:r>
              <a:rPr lang="it-IT" sz="3000" b="1" i="1" u="sng" dirty="0">
                <a:solidFill>
                  <a:srgbClr val="FF0000"/>
                </a:solidFill>
              </a:rPr>
              <a:t>Competenze legislative </a:t>
            </a:r>
            <a:r>
              <a:rPr lang="it-IT" sz="3000" b="1" i="1" dirty="0"/>
              <a:t>e amministrative in materia di organizzazione della rete scolastica e di programmazione dell’offerta di istruzione</a:t>
            </a:r>
            <a:endParaRPr lang="it-IT" sz="3000" dirty="0"/>
          </a:p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</a:rPr>
              <a:t>Alla Regione spetta l’organizzazione della rete scolastica e la programmazione dell’offerta di istruzione regionale</a:t>
            </a:r>
            <a:r>
              <a:rPr lang="it-IT" dirty="0"/>
              <a:t>, definendo, in linea con gli standard nazionali, la relativa dotazione dell’organico e la sua attribuzione alle autonomie scolastiche, attraverso un Piano pluriennale adottato d’intesa con l’Ufficio Scolastico Regionale, fermo restando l’assetto ordinamentale statale dei percorsi di istruzione e la disciplina delle dotazioni organiche.</a:t>
            </a:r>
          </a:p>
          <a:p>
            <a:pPr marL="0" indent="0">
              <a:buNone/>
            </a:pPr>
            <a:r>
              <a:rPr lang="it-IT" b="1" u="sng" dirty="0">
                <a:solidFill>
                  <a:srgbClr val="FF0000"/>
                </a:solidFill>
              </a:rPr>
              <a:t>Alla Regione è altresì attribuita la competenza legislativa per la costituzione di un fondo regionale attraverso il quale realizzare l’integrazione dell’organico</a:t>
            </a:r>
            <a:r>
              <a:rPr lang="it-IT" dirty="0"/>
              <a:t> di cui all’art. 1, comma 69, della Legge 13 luglio 2015, n. 107, e l’assegnazione di ulteriori posti per dare piena attuazione alle politiche educative e formative regionali. Detti posti sono assegnati, per ciascun anno scolastico, ai sensi della normativa vigente.</a:t>
            </a:r>
          </a:p>
        </p:txBody>
      </p:sp>
    </p:spTree>
    <p:extLst>
      <p:ext uri="{BB962C8B-B14F-4D97-AF65-F5344CB8AC3E}">
        <p14:creationId xmlns:p14="http://schemas.microsoft.com/office/powerpoint/2010/main" val="34097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85" y="461051"/>
            <a:ext cx="11432116" cy="1135519"/>
          </a:xfrm>
          <a:solidFill>
            <a:srgbClr val="FF6600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Le richieste della Regione Emilia Romagna</a:t>
            </a:r>
            <a:br>
              <a:rPr lang="it-IT" dirty="0" smtClean="0"/>
            </a:br>
            <a:r>
              <a:rPr lang="it-IT" dirty="0" smtClean="0"/>
              <a:t> in materia di istruzione /Articolo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668" y="2133601"/>
            <a:ext cx="11218334" cy="3992563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Articolo </a:t>
            </a:r>
            <a:r>
              <a:rPr lang="it-IT" b="1" dirty="0"/>
              <a:t>3</a:t>
            </a:r>
            <a:endParaRPr lang="it-IT" dirty="0"/>
          </a:p>
          <a:p>
            <a:pPr marL="0" indent="0">
              <a:buNone/>
            </a:pPr>
            <a:r>
              <a:rPr lang="it-IT" b="1" i="1" dirty="0" smtClean="0">
                <a:solidFill>
                  <a:srgbClr val="FF0000"/>
                </a:solidFill>
              </a:rPr>
              <a:t>Competenze </a:t>
            </a:r>
            <a:r>
              <a:rPr lang="it-IT" b="1" i="1" dirty="0">
                <a:solidFill>
                  <a:srgbClr val="FF0000"/>
                </a:solidFill>
              </a:rPr>
              <a:t>legislative </a:t>
            </a:r>
            <a:r>
              <a:rPr lang="it-IT" b="1" i="1" dirty="0"/>
              <a:t>per la realizzazione di un sistema integrato di istruzione professionale e di istruzione e formazione professionale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Alla Regione è attribuita la competenza legislativa a disciplinare, nel rispetto delle competenze statali e dell’autonomia delle istituzioni scolastiche, le modalità organizzative e attuative idonee a realizzare un Sistema unitario e integrato di istruzione professionale e di istruzione e formazione professionale, in conformità al Decreto legislativo 13 aprile 2017, n. 61, e in coerenza con l’offerta di istruzione regionale, anche attraverso l’utilizzo delle </a:t>
            </a:r>
            <a:r>
              <a:rPr lang="it-IT" b="1" u="sng" dirty="0">
                <a:solidFill>
                  <a:srgbClr val="FF0000"/>
                </a:solidFill>
              </a:rPr>
              <a:t>dotazioni organiche aggiuntive </a:t>
            </a:r>
            <a:r>
              <a:rPr lang="it-IT" dirty="0"/>
              <a:t>a seguito dell’istituzione del fondo regionale di cui al comma 2 dell’articolo precedente.</a:t>
            </a:r>
          </a:p>
        </p:txBody>
      </p:sp>
    </p:spTree>
    <p:extLst>
      <p:ext uri="{BB962C8B-B14F-4D97-AF65-F5344CB8AC3E}">
        <p14:creationId xmlns:p14="http://schemas.microsoft.com/office/powerpoint/2010/main" val="15997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85" y="448957"/>
            <a:ext cx="11432116" cy="115971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it-IT" dirty="0" smtClean="0"/>
              <a:t>I rischi per il sistema nazionale di istruzione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048" y="1903792"/>
            <a:ext cx="11423953" cy="4627637"/>
          </a:xfrm>
        </p:spPr>
        <p:txBody>
          <a:bodyPr>
            <a:normAutofit fontScale="55000" lnSpcReduction="20000"/>
          </a:bodyPr>
          <a:lstStyle/>
          <a:p>
            <a:r>
              <a:rPr lang="it-IT" sz="3300" dirty="0"/>
              <a:t>Altre Regioni sembrano seguire la strada autonomistica.</a:t>
            </a:r>
          </a:p>
          <a:p>
            <a:r>
              <a:rPr lang="it-IT" sz="4400" b="1" dirty="0">
                <a:solidFill>
                  <a:srgbClr val="FF0000"/>
                </a:solidFill>
              </a:rPr>
              <a:t>Il rischio evidente è di avere tanti sistemi scolastici diversi regione per regione, con programmi e gestione del personale locali.</a:t>
            </a:r>
          </a:p>
          <a:p>
            <a:r>
              <a:rPr lang="it-IT" sz="3300" dirty="0"/>
              <a:t>Dal documento nazionale unitario «Contro la regionalizzazione del sistema di istruzione»:</a:t>
            </a:r>
            <a:br>
              <a:rPr lang="it-IT" sz="3300" dirty="0"/>
            </a:br>
            <a:r>
              <a:rPr lang="it-IT" sz="3300" dirty="0"/>
              <a:t>«</a:t>
            </a:r>
            <a:r>
              <a:rPr lang="it-IT" sz="3300" b="1" dirty="0"/>
              <a:t>La scuola non è un semplice servizio, ma una funzione primaria garantita dallo Stato a tutti i cittadini italiani, al di là della regione in cui risiedono, di quale che sia il loro reddito, la loro residenza, la loro identità culturale e religiosa. </a:t>
            </a:r>
            <a:br>
              <a:rPr lang="it-IT" sz="3300" b="1" dirty="0"/>
            </a:br>
            <a:r>
              <a:rPr lang="it-IT" sz="3300" b="1" dirty="0"/>
              <a:t>L’unitarietà culturale e politica del sistema di istruzione e ricerca è condizione irrinunciabile per garantire uguaglianza di opportunità alle nuove generazioni nell’accesso alla cultura, all’istruzione e alla formazione fino ai suoi più alti livelli.»</a:t>
            </a:r>
          </a:p>
          <a:p>
            <a:r>
              <a:rPr lang="it-IT" sz="3300" b="1" dirty="0"/>
              <a:t>«Sarà quindi inevitabile l'aumento del divario tra nord e sud e tra i settori più deboli e indifesi della società e quelli più abbienti. In tale contesto, dunque, una scuola organizzata a livello regionale sulla base di specifiche disponibilità economiche, rappresenta una netta smentita di quanto sancito dagli articoli 3, 33 e 34 della Costituzione a fondamento del principio di uguaglianza, cardine della nostra democrazia, e lede gravemente altri principi come quello della libertà di insegnamento.</a:t>
            </a:r>
            <a:br>
              <a:rPr lang="it-IT" sz="3300" b="1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5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895048" y="565450"/>
            <a:ext cx="10450284" cy="1089025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it-IT" dirty="0" smtClean="0"/>
              <a:t>L’ Appello nazionale unitario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4294967295"/>
          </p:nvPr>
        </p:nvSpPr>
        <p:spPr>
          <a:xfrm>
            <a:off x="895048" y="1852833"/>
            <a:ext cx="10498666" cy="4453618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dirty="0" smtClean="0"/>
              <a:t>Per </a:t>
            </a:r>
            <a:r>
              <a:rPr lang="en-US" sz="3300" b="1" dirty="0" err="1" smtClean="0"/>
              <a:t>questo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lanciamo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il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nostro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appello</a:t>
            </a:r>
            <a:r>
              <a:rPr lang="en-US" sz="3300" b="1" dirty="0" smtClean="0"/>
              <a:t> ad un </a:t>
            </a:r>
            <a:r>
              <a:rPr lang="en-US" sz="3300" b="1" dirty="0" err="1" smtClean="0"/>
              <a:t>generale</a:t>
            </a:r>
            <a:r>
              <a:rPr lang="en-US" sz="3300" b="1" dirty="0" smtClean="0"/>
              <a:t> e forte </a:t>
            </a:r>
            <a:r>
              <a:rPr lang="en-US" sz="3300" b="1" dirty="0" err="1" smtClean="0"/>
              <a:t>impegno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civile</a:t>
            </a:r>
            <a:r>
              <a:rPr lang="en-US" sz="3300" b="1" dirty="0" smtClean="0"/>
              <a:t> e </a:t>
            </a:r>
            <a:r>
              <a:rPr lang="en-US" sz="3300" b="1" dirty="0" err="1" smtClean="0"/>
              <a:t>culturale</a:t>
            </a:r>
            <a:r>
              <a:rPr lang="en-US" sz="3300" b="1" dirty="0" smtClean="0"/>
              <a:t>, </a:t>
            </a:r>
            <a:r>
              <a:rPr lang="en-US" sz="3300" b="1" dirty="0" err="1" smtClean="0"/>
              <a:t>affinché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si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fermi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il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pericoloso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processo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intrapreso</a:t>
            </a:r>
            <a:r>
              <a:rPr lang="en-US" sz="3300" b="1" dirty="0" smtClean="0"/>
              <a:t> e </a:t>
            </a:r>
            <a:r>
              <a:rPr lang="en-US" sz="3300" b="1" dirty="0" err="1" smtClean="0"/>
              <a:t>si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avvii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immediatamente</a:t>
            </a:r>
            <a:r>
              <a:rPr lang="en-US" sz="3300" b="1" dirty="0" smtClean="0"/>
              <a:t> un </a:t>
            </a:r>
            <a:r>
              <a:rPr lang="en-US" sz="3300" b="1" dirty="0" err="1" smtClean="0"/>
              <a:t>confronto</a:t>
            </a:r>
            <a:r>
              <a:rPr lang="en-US" sz="3300" b="1" dirty="0" smtClean="0"/>
              <a:t> con </a:t>
            </a:r>
            <a:r>
              <a:rPr lang="en-US" sz="3300" b="1" dirty="0" err="1" smtClean="0"/>
              <a:t>tutti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i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soggetti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istituzionali</a:t>
            </a:r>
            <a:r>
              <a:rPr lang="en-US" sz="3300" b="1" dirty="0" smtClean="0"/>
              <a:t> e </a:t>
            </a:r>
            <a:r>
              <a:rPr lang="en-US" sz="3300" b="1" dirty="0" err="1" smtClean="0"/>
              <a:t>sociali</a:t>
            </a:r>
            <a:r>
              <a:rPr lang="en-US" sz="3300" b="1" dirty="0" smtClean="0"/>
              <a:t>.”</a:t>
            </a:r>
            <a:br>
              <a:rPr lang="en-US" sz="3300" b="1" dirty="0" smtClean="0"/>
            </a:b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it-IT" sz="3300" b="1" dirty="0" smtClean="0"/>
              <a:t>Hanno aderito in data 25/02/19</a:t>
            </a:r>
            <a:r>
              <a:rPr lang="it-IT" sz="3300" dirty="0" smtClean="0"/>
              <a:t>: </a:t>
            </a:r>
          </a:p>
          <a:p>
            <a:r>
              <a:rPr lang="it-IT" sz="3300" dirty="0" smtClean="0"/>
              <a:t>FLC CGIL, CISL Scuola, UIL Scuola RUA, Gilda </a:t>
            </a:r>
            <a:r>
              <a:rPr lang="it-IT" sz="3300" dirty="0" err="1" smtClean="0"/>
              <a:t>Unams</a:t>
            </a:r>
            <a:r>
              <a:rPr lang="it-IT" sz="3300" dirty="0" smtClean="0"/>
              <a:t>, SNALS </a:t>
            </a:r>
            <a:r>
              <a:rPr lang="it-IT" sz="3300" dirty="0" err="1" smtClean="0"/>
              <a:t>Confsal</a:t>
            </a:r>
            <a:r>
              <a:rPr lang="it-IT" sz="3300" dirty="0" smtClean="0"/>
              <a:t>, Cobas, </a:t>
            </a:r>
            <a:r>
              <a:rPr lang="it-IT" sz="3300" dirty="0" err="1" smtClean="0"/>
              <a:t>Unicobas</a:t>
            </a:r>
            <a:r>
              <a:rPr lang="it-IT" sz="3300" dirty="0" smtClean="0"/>
              <a:t> Scuola e Università.  </a:t>
            </a:r>
            <a:br>
              <a:rPr lang="it-IT" sz="3300" dirty="0" smtClean="0"/>
            </a:br>
            <a:r>
              <a:rPr lang="it-IT" sz="3300" dirty="0" smtClean="0"/>
              <a:t>Associazione Nazionale “Per la scuola della Repubblica”, ACLI, AIMC, ANDDL, ASSUR, CIDI, MCE, UCIIM, IRASE, IRSEF IRFED, Proteo Fare Sapere, Associazione Docenti Art. 33, CESP, Associazione “Unicorno-</a:t>
            </a:r>
            <a:r>
              <a:rPr lang="it-IT" sz="3300" dirty="0" err="1" smtClean="0"/>
              <a:t>l’AltrascuolA</a:t>
            </a:r>
            <a:r>
              <a:rPr lang="it-IT" sz="3300" dirty="0" smtClean="0"/>
              <a:t>”, “Appello per la scuola pubblica”, Autoconvocati della Scuola, Gruppo No Invalsi, Link, </a:t>
            </a:r>
            <a:r>
              <a:rPr lang="it-IT" sz="3300" dirty="0" err="1" smtClean="0"/>
              <a:t>Lip</a:t>
            </a:r>
            <a:r>
              <a:rPr lang="it-IT" sz="3300" dirty="0" smtClean="0"/>
              <a:t> scuola, Manifesto dei 500, Rete degli studenti medi, Rete della conoscenza, Unione degli Studenti, </a:t>
            </a:r>
            <a:r>
              <a:rPr lang="it-IT" sz="3300" dirty="0" err="1" smtClean="0"/>
              <a:t>Uds</a:t>
            </a:r>
            <a:r>
              <a:rPr lang="it-IT" sz="3300" dirty="0" smtClean="0"/>
              <a:t>, </a:t>
            </a:r>
            <a:r>
              <a:rPr lang="it-IT" sz="3300" dirty="0" err="1" smtClean="0"/>
              <a:t>Udu</a:t>
            </a:r>
            <a:r>
              <a:rPr lang="it-IT" sz="3300" dirty="0" smtClean="0"/>
              <a:t>.</a:t>
            </a:r>
            <a:endParaRPr lang="it-IT" sz="3300" b="1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66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582307"/>
            <a:ext cx="3955143" cy="175207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5000" dirty="0" smtClean="0"/>
              <a:t>I </a:t>
            </a:r>
            <a:r>
              <a:rPr lang="it-IT" sz="5000" dirty="0"/>
              <a:t>SOLDI</a:t>
            </a:r>
            <a:r>
              <a:rPr lang="it-IT" sz="5000" dirty="0" smtClean="0"/>
              <a:t>!</a:t>
            </a:r>
            <a:endParaRPr lang="it-IT" sz="5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882952" y="2572123"/>
            <a:ext cx="10339388" cy="35238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</a:rPr>
              <a:t>Le tre Regioni chiedono </a:t>
            </a:r>
            <a:r>
              <a:rPr lang="it-IT" b="1" dirty="0">
                <a:solidFill>
                  <a:srgbClr val="BF4D00"/>
                </a:solidFill>
              </a:rPr>
              <a:t>risorse certe</a:t>
            </a:r>
            <a:r>
              <a:rPr lang="it-IT" dirty="0">
                <a:solidFill>
                  <a:srgbClr val="000000"/>
                </a:solidFill>
              </a:rPr>
              <a:t> per programmare i loro interventi in base alla spesa storica. Risorse </a:t>
            </a:r>
            <a:r>
              <a:rPr lang="it-IT" dirty="0">
                <a:solidFill>
                  <a:schemeClr val="tx1"/>
                </a:solidFill>
              </a:rPr>
              <a:t>che non potranno essere ridotte dallo Stato e che inevitabilmente verranno sottratte ad altre regioni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Perché le tre Regioni che hanno richiesto al Governo ai sensi dell’art. 116 ulteriori condizioni di autonomia producono il 40% del PIL nazionale.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Poi perché sono quelle i cui cittadini versano di Irpef più di quanto la Regione spenda in ragione del meccanismo di solidarietà nazionale.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In 7 regioni del nord succede questo.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Dalle Marche in giù succede esattamente l’inverso.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Si veda a proposito la seguente tabella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143" y="580573"/>
            <a:ext cx="7184571" cy="17543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</a:rPr>
              <a:t>Si è parlato di secessione dei ricchi, ovvero delle regioni più ricche. Perché?</a:t>
            </a:r>
          </a:p>
        </p:txBody>
      </p:sp>
    </p:spTree>
    <p:extLst>
      <p:ext uri="{BB962C8B-B14F-4D97-AF65-F5344CB8AC3E}">
        <p14:creationId xmlns:p14="http://schemas.microsoft.com/office/powerpoint/2010/main" val="19540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83337"/>
              </p:ext>
            </p:extLst>
          </p:nvPr>
        </p:nvGraphicFramePr>
        <p:xfrm>
          <a:off x="3657197" y="50799"/>
          <a:ext cx="7385119" cy="666494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50470"/>
                <a:gridCol w="1208838"/>
                <a:gridCol w="250548"/>
                <a:gridCol w="1418632"/>
                <a:gridCol w="1856631"/>
              </a:tblGrid>
              <a:tr h="414867">
                <a:tc>
                  <a:txBody>
                    <a:bodyPr/>
                    <a:lstStyle/>
                    <a:p>
                      <a:pPr marL="0" algn="ctr"/>
                      <a:endParaRPr lang="it-IT" sz="1400" b="1" i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/>
                      <a:r>
                        <a:rPr lang="it-IT" sz="1400" b="1" i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5400">
                              <a:schemeClr val="accent2">
                                <a:lumMod val="75000"/>
                                <a:alpha val="75000"/>
                              </a:schemeClr>
                            </a:glow>
                          </a:effectLst>
                          <a:latin typeface="Avenir Next Regular"/>
                          <a:cs typeface="Avenir Next Regular"/>
                        </a:rPr>
                        <a:t>VALORI PRO-CAPITE (EURO)</a:t>
                      </a:r>
                      <a:endParaRPr lang="it-IT" sz="1400" b="1" i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5400">
                            <a:schemeClr val="accent2">
                              <a:lumMod val="75000"/>
                              <a:alpha val="75000"/>
                            </a:schemeClr>
                          </a:glow>
                        </a:effectLst>
                        <a:latin typeface="Avenir Next Regular"/>
                        <a:cs typeface="Avenir Next Regular"/>
                      </a:endParaRPr>
                    </a:p>
                  </a:txBody>
                  <a:tcPr marT="36000" marB="36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190221">
                <a:tc>
                  <a:txBody>
                    <a:bodyPr/>
                    <a:lstStyle/>
                    <a:p>
                      <a:pPr marL="0" algn="ctr"/>
                      <a:endParaRPr lang="it-IT" sz="1400" b="1" i="0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T="36000" marB="36000" anchor="ctr"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it-IT" sz="1400" b="1" i="0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5400">
                              <a:schemeClr val="accent2">
                                <a:lumMod val="75000"/>
                                <a:alpha val="75000"/>
                              </a:schemeClr>
                            </a:glow>
                          </a:effectLst>
                          <a:latin typeface="Avenir Next Regular"/>
                          <a:cs typeface="Avenir Next Regular"/>
                        </a:rPr>
                        <a:t>ENTRATE</a:t>
                      </a:r>
                      <a:endParaRPr lang="it-IT" sz="1400" b="1" i="0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5400">
                            <a:schemeClr val="accent2">
                              <a:lumMod val="75000"/>
                              <a:alpha val="75000"/>
                            </a:schemeClr>
                          </a:glow>
                        </a:effectLst>
                        <a:latin typeface="Avenir Next Regular"/>
                        <a:cs typeface="Avenir Next Regular"/>
                      </a:endParaRPr>
                    </a:p>
                  </a:txBody>
                  <a:tcPr marT="36000" marB="3600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/>
                      <a:endParaRPr lang="it-IT" sz="1400" b="1" i="0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5400">
                            <a:schemeClr val="accent2">
                              <a:lumMod val="75000"/>
                              <a:alpha val="75000"/>
                            </a:schemeClr>
                          </a:glow>
                        </a:effectLst>
                        <a:latin typeface="Avenir Next Regular"/>
                        <a:cs typeface="Avenir Next Regular"/>
                      </a:endParaRPr>
                    </a:p>
                  </a:txBody>
                  <a:tcPr marT="36000" marB="360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1400" b="1" i="0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5400">
                              <a:schemeClr val="accent2">
                                <a:lumMod val="75000"/>
                                <a:alpha val="75000"/>
                              </a:schemeClr>
                            </a:glow>
                          </a:effectLst>
                          <a:latin typeface="Avenir Next Regular"/>
                          <a:cs typeface="Avenir Next Regular"/>
                        </a:rPr>
                        <a:t>SPESE</a:t>
                      </a:r>
                      <a:endParaRPr lang="it-IT" sz="1400" b="1" i="0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5400">
                            <a:schemeClr val="accent2">
                              <a:lumMod val="75000"/>
                              <a:alpha val="75000"/>
                            </a:schemeClr>
                          </a:glow>
                        </a:effectLst>
                        <a:latin typeface="Avenir Next Regular"/>
                        <a:cs typeface="Avenir Next Regular"/>
                      </a:endParaRPr>
                    </a:p>
                  </a:txBody>
                  <a:tcPr marT="36000" marB="360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1400" b="1" i="0" spc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glow rad="25400">
                              <a:schemeClr val="accent2">
                                <a:lumMod val="75000"/>
                                <a:alpha val="75000"/>
                              </a:schemeClr>
                            </a:glow>
                          </a:effectLst>
                          <a:latin typeface="Avenir Next Regular"/>
                          <a:cs typeface="Avenir Next Regular"/>
                        </a:rPr>
                        <a:t>RESIDUO FISCALE</a:t>
                      </a:r>
                      <a:endParaRPr lang="it-IT" sz="1400" b="1" i="0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glow rad="25400">
                            <a:schemeClr val="accent2">
                              <a:lumMod val="75000"/>
                              <a:alpha val="75000"/>
                            </a:schemeClr>
                          </a:glow>
                        </a:effectLst>
                        <a:latin typeface="Avenir Next Regular"/>
                        <a:cs typeface="Avenir Next Regular"/>
                      </a:endParaRPr>
                    </a:p>
                  </a:txBody>
                  <a:tcPr marT="36000" marB="36000" anchor="ctr">
                    <a:solidFill>
                      <a:srgbClr val="FF6600"/>
                    </a:solidFill>
                  </a:tcPr>
                </a:tc>
              </a:tr>
              <a:tr h="167927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LOMBARDIA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17.610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11.999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5.611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67927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LAZIO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16.235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12.563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3.672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67927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EMILIA ROMAGNA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15.905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12.612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3293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00324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VENETO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13.750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11.672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2078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67927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PIEMONTE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13.643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12.481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1162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67927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TOSCANA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13.358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12.554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805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67927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PROVINCIA AUTONOMA BOLZANO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17.909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17.212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693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67927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MARCHE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11.804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11.909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-105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67927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LIGURIA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13.777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14.124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-347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67927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FRIULI VENEZIA GIULIA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13.676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14.086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-410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50608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UMBRIA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11.783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12.996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-1213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VALLE D’AOSTA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Avenir Next Bold"/>
                          <a:cs typeface="Avenir Next Bold"/>
                        </a:rPr>
                        <a:t>17.330</a:t>
                      </a:r>
                      <a:endParaRPr lang="it-IT" sz="1100" b="1" dirty="0"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18.803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-1472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CAMPANIA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Avenir Next Bold"/>
                          <a:cs typeface="Avenir Next Bold"/>
                        </a:rPr>
                        <a:t>8.125</a:t>
                      </a:r>
                      <a:endParaRPr lang="it-IT" sz="1100" b="1" dirty="0"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10.211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-2086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PROVINCIA AUTONOMA TRENTO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Avenir Next Bold"/>
                          <a:cs typeface="Avenir Next Bold"/>
                        </a:rPr>
                        <a:t>15.259</a:t>
                      </a:r>
                      <a:endParaRPr lang="it-IT" sz="1100" b="1" dirty="0"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17.547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-2287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228171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ABRUZZO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Avenir Next Bold"/>
                          <a:cs typeface="Avenir Next Bold"/>
                        </a:rPr>
                        <a:t>10.301</a:t>
                      </a:r>
                      <a:endParaRPr lang="it-IT" sz="1100" b="1" dirty="0"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12.664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-2364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228171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PUGLIA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Avenir Next Bold"/>
                          <a:cs typeface="Avenir Next Bold"/>
                        </a:rPr>
                        <a:t>8.180</a:t>
                      </a:r>
                      <a:endParaRPr lang="it-IT" sz="1100" b="1" dirty="0"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10.681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-2501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SICILIA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Avenir Next Bold"/>
                          <a:cs typeface="Avenir Next Bold"/>
                        </a:rPr>
                        <a:t>7.681</a:t>
                      </a:r>
                      <a:endParaRPr lang="it-IT" sz="1100" b="1" dirty="0"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11.257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-3576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228171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BASILICATA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Avenir Next Bold"/>
                          <a:cs typeface="Avenir Next Bold"/>
                        </a:rPr>
                        <a:t>8.380</a:t>
                      </a:r>
                      <a:endParaRPr lang="it-IT" sz="1100" b="1" dirty="0"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12.328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-3948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228171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MOLISE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rgbClr val="000000"/>
                          </a:solidFill>
                          <a:latin typeface="Avenir Next Bold"/>
                          <a:cs typeface="Avenir Next Bold"/>
                        </a:rPr>
                        <a:t>8.900</a:t>
                      </a:r>
                      <a:endParaRPr lang="it-IT" sz="1100" b="1" dirty="0">
                        <a:solidFill>
                          <a:srgbClr val="000000"/>
                        </a:solidFill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Bold"/>
                          <a:cs typeface="Avenir Next Bold"/>
                        </a:rPr>
                        <a:t>12.896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-3996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228171">
                <a:tc>
                  <a:txBody>
                    <a:bodyPr/>
                    <a:lstStyle/>
                    <a:p>
                      <a:pPr algn="r"/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venir Next Bold"/>
                          <a:cs typeface="Avenir Next Bold"/>
                        </a:rPr>
                        <a:t>SARDEGNA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venir Next Bold"/>
                          <a:cs typeface="Avenir Next Bold"/>
                        </a:rPr>
                        <a:t>8.789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13.157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-4368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228171">
                <a:tc>
                  <a:txBody>
                    <a:bodyPr/>
                    <a:lstStyle/>
                    <a:p>
                      <a:pPr marL="0" algn="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CALABRIA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venir Next Bold"/>
                          <a:cs typeface="Avenir Next Bold"/>
                        </a:rPr>
                        <a:t>7.394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i="0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12.923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440"/>
                        </a:lnSpc>
                      </a:pPr>
                      <a:r>
                        <a:rPr lang="it-IT" sz="1100" b="1" kern="0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venir Next Bold"/>
                          <a:cs typeface="Avenir Next Bold"/>
                        </a:rPr>
                        <a:t>-5528</a:t>
                      </a:r>
                      <a:endParaRPr lang="it-IT" sz="1100" b="1" i="0" kern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222418">
                <a:tc>
                  <a:txBody>
                    <a:bodyPr/>
                    <a:lstStyle/>
                    <a:p>
                      <a:pPr marL="0" algn="ctr"/>
                      <a:endParaRPr lang="it-IT" sz="1100" b="1" i="0" cap="all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>
                    <a:solidFill>
                      <a:srgbClr val="BF4D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cap="all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Next Bold"/>
                          <a:cs typeface="Avenir Next Bold"/>
                        </a:rPr>
                        <a:t>Indicatori di variabilità</a:t>
                      </a:r>
                      <a:endParaRPr lang="it-IT" sz="1100" b="1" i="0" cap="all" spc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>
                    <a:solidFill>
                      <a:srgbClr val="BF4D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500" b="0" spc="0" baseline="30000" dirty="0"/>
                    </a:p>
                  </a:txBody>
                  <a:tcPr marT="36000" marB="3600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500" b="0" spc="0" baseline="30000" dirty="0"/>
                    </a:p>
                  </a:txBody>
                  <a:tcPr marT="36000" marB="3600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7927">
                <a:tc>
                  <a:txBody>
                    <a:bodyPr/>
                    <a:lstStyle/>
                    <a:p>
                      <a:pPr marL="0" algn="r"/>
                      <a:r>
                        <a:rPr lang="it-IT" sz="1100" b="1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VALORE MEDIO</a:t>
                      </a:r>
                      <a:endParaRPr lang="it-IT" sz="1100" b="1" i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Avenir Next Bold"/>
                          <a:cs typeface="Avenir Next Bold"/>
                        </a:rPr>
                        <a:t>12.371</a:t>
                      </a:r>
                      <a:endParaRPr lang="it-IT" sz="1100" b="1" i="0" dirty="0">
                        <a:solidFill>
                          <a:schemeClr val="tx1"/>
                        </a:solidFill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it-IT" sz="1100" b="1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13.175</a:t>
                      </a:r>
                      <a:endParaRPr lang="it-IT" sz="1100" b="1" i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1100" b="1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-804</a:t>
                      </a:r>
                      <a:endParaRPr lang="it-IT" sz="1100" b="1" i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  <a:tr h="167927">
                <a:tc>
                  <a:txBody>
                    <a:bodyPr/>
                    <a:lstStyle/>
                    <a:p>
                      <a:pPr marL="0" algn="r"/>
                      <a:r>
                        <a:rPr lang="it-IT" sz="1100" b="1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COEFFICIENTE DI VAIRAZIONE</a:t>
                      </a:r>
                      <a:endParaRPr lang="it-IT" sz="1100" b="1" i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Avenir Next Bold"/>
                          <a:cs typeface="Avenir Next Bold"/>
                        </a:rPr>
                        <a:t>28,9</a:t>
                      </a:r>
                      <a:endParaRPr lang="it-IT" sz="1100" b="1" i="0" dirty="0">
                        <a:solidFill>
                          <a:schemeClr val="tx1"/>
                        </a:solidFill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it-IT" sz="1100" b="1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16,6</a:t>
                      </a:r>
                      <a:endParaRPr lang="it-IT" sz="1100" b="1" i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it-IT" sz="1100" b="1" spc="0" baseline="0" dirty="0" smtClean="0">
                          <a:ln>
                            <a:noFill/>
                          </a:ln>
                          <a:effectLst/>
                          <a:latin typeface="Avenir Next Bold"/>
                          <a:cs typeface="Avenir Next Bold"/>
                        </a:rPr>
                        <a:t>360,9</a:t>
                      </a:r>
                      <a:endParaRPr lang="it-IT" sz="1100" b="1" i="0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Next Bold"/>
                        <a:cs typeface="Avenir Next Bold"/>
                      </a:endParaRPr>
                    </a:p>
                  </a:txBody>
                  <a:tcPr marT="36000" marB="36000" anchor="ctr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38667" y="790222"/>
            <a:ext cx="28927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RESIDUI FISCALI</a:t>
            </a:r>
          </a:p>
          <a:p>
            <a:r>
              <a:rPr lang="it-IT" dirty="0" smtClean="0"/>
              <a:t>nelle </a:t>
            </a:r>
            <a:r>
              <a:rPr lang="it-IT" dirty="0"/>
              <a:t>diverse regioni </a:t>
            </a:r>
            <a:r>
              <a:rPr lang="it-IT" dirty="0" smtClean="0"/>
              <a:t>italiane</a:t>
            </a:r>
          </a:p>
          <a:p>
            <a:r>
              <a:rPr lang="it-IT" dirty="0" smtClean="0"/>
              <a:t>espressi in valori pro-capite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MEDIO </a:t>
            </a:r>
            <a:r>
              <a:rPr lang="it-IT" dirty="0"/>
              <a:t>2013 - </a:t>
            </a:r>
            <a:r>
              <a:rPr lang="it-IT" dirty="0" smtClean="0"/>
              <a:t>2015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38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3regioni numer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6" y="235919"/>
            <a:ext cx="7088955" cy="6450788"/>
          </a:xfrm>
          <a:prstGeom prst="rect">
            <a:avLst/>
          </a:prstGeom>
        </p:spPr>
      </p:pic>
      <p:pic>
        <p:nvPicPr>
          <p:cNvPr id="20" name="Immagine 19" descr="3regioni tot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66" y="3480442"/>
            <a:ext cx="3392704" cy="2006271"/>
          </a:xfrm>
          <a:prstGeom prst="rect">
            <a:avLst/>
          </a:prstGeom>
        </p:spPr>
      </p:pic>
      <p:sp>
        <p:nvSpPr>
          <p:cNvPr id="24" name="Titolo 1"/>
          <p:cNvSpPr txBox="1">
            <a:spLocks/>
          </p:cNvSpPr>
          <p:nvPr/>
        </p:nvSpPr>
        <p:spPr>
          <a:xfrm>
            <a:off x="7349891" y="630382"/>
            <a:ext cx="4461109" cy="2050499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</p:spPr>
        <p:txBody>
          <a:bodyPr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 smtClean="0">
                <a:solidFill>
                  <a:srgbClr val="FFFFFF"/>
                </a:solidFill>
              </a:rPr>
              <a:t>AUTONOMIA</a:t>
            </a:r>
          </a:p>
          <a:p>
            <a:pPr algn="ctr"/>
            <a:r>
              <a:rPr lang="it-IT" sz="4000" dirty="0" smtClean="0">
                <a:solidFill>
                  <a:srgbClr val="FFFFFF"/>
                </a:solidFill>
              </a:rPr>
              <a:t>QUANTO </a:t>
            </a:r>
          </a:p>
          <a:p>
            <a:pPr algn="ctr"/>
            <a:r>
              <a:rPr lang="it-IT" sz="4000" dirty="0" smtClean="0">
                <a:solidFill>
                  <a:srgbClr val="FFFFFF"/>
                </a:solidFill>
              </a:rPr>
              <a:t>CI COSTI?</a:t>
            </a:r>
            <a:endParaRPr lang="it-IT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2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959556" y="1681238"/>
            <a:ext cx="8305396" cy="4696984"/>
          </a:xfrm>
        </p:spPr>
        <p:txBody>
          <a:bodyPr>
            <a:normAutofit fontScale="62500" lnSpcReduction="20000"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G. </a:t>
            </a:r>
            <a:r>
              <a:rPr lang="it-IT" dirty="0" err="1">
                <a:solidFill>
                  <a:schemeClr val="accent2">
                    <a:lumMod val="75000"/>
                  </a:schemeClr>
                </a:solidFill>
              </a:rPr>
              <a:t>Viesti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. Verso la secessione dei ricchi? Ed. Laterza. Gennaio 2019 Scaricabile on line.</a:t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i testi delle bozze di Intese fra le tre Regioni e il governo. 11/02/19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https://www.roars.it/online/ecco-le-bozze-segrete-del-regionalismo-differenziato-quale-futuro-per-scuola-e-universita/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Autonomia differenziata e istruzione. Atti del convegno CISL nazionale 20/02/19 sito CISL</a:t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Documento unitario dei sindacati e associazioni della scuola «Contro la regionalizzazione del sistema di istruzione. 15/02/19 in tutti i siti dei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sindacati</a:t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Appello di 30 costituzionalisti sui rischi del percorso di autonomia differenziata. 6/03/19</a:t>
            </a:r>
            <a:b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Regionalismo malato. Documento Coordinamento democrazia costituzionale Emilia Romagna. 26/03/19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M. Villone. Italia divisa e diseguale. Marzo 2019 scaricabile da Editoriale scientifica </a:t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://www.facebook.com/notes/roman-osvaldo/un-regionalismo-differenziato-per-dividere-e-discriminare-il-modello-dellistruzi/10156582029239825/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 3/04/19</a:t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Volantino Iniziativa nazionale unitaria Bologna 10/04/19</a:t>
            </a: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Tutti documenti della bibliografia sono scaricabili oltre che direttamente al link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http://www.comune.bologna.it/iperbole/coscost/titoloV/index.htm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O dal sito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www.scuolaecostituzione.it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it-IT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Vedi anche 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  <a:hlinkClick r:id="rId6"/>
              </a:rPr>
              <a:t>https://www.facebook.com/scuolaecostituzione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590173"/>
            <a:ext cx="9144000" cy="744537"/>
          </a:xfrm>
        </p:spPr>
        <p:txBody>
          <a:bodyPr>
            <a:normAutofit/>
          </a:bodyPr>
          <a:lstStyle/>
          <a:p>
            <a:r>
              <a:rPr lang="it-IT" sz="3600" dirty="0" smtClean="0"/>
              <a:t>Bibliografia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80" y="4499207"/>
            <a:ext cx="1485949" cy="13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75" y="5084028"/>
            <a:ext cx="1637280" cy="1646971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451556" y="2858506"/>
            <a:ext cx="11387666" cy="237066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tx1"/>
                </a:solidFill>
              </a:rPr>
              <a:t>L’autonomia differenziata è stata introdotta dalla revisione costituzionale del Titolo V promossa dal governo D’Alema nel 1999. Fu approvata con referendum costituzionale il 7/10/2001.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Qual è la situazione attuale e quale è stato il percorso seguito dalle Regioni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Emilia </a:t>
            </a:r>
            <a:r>
              <a:rPr lang="it-IT" dirty="0">
                <a:solidFill>
                  <a:schemeClr val="tx1"/>
                </a:solidFill>
              </a:rPr>
              <a:t>Romagna, Lombardia e Veneto </a:t>
            </a:r>
            <a:endParaRPr lang="it-IT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e </a:t>
            </a:r>
            <a:r>
              <a:rPr lang="it-IT" dirty="0">
                <a:solidFill>
                  <a:schemeClr val="tx1"/>
                </a:solidFill>
              </a:rPr>
              <a:t>dai governi </a:t>
            </a:r>
            <a:r>
              <a:rPr lang="it-IT" dirty="0" err="1">
                <a:solidFill>
                  <a:schemeClr val="tx1"/>
                </a:solidFill>
              </a:rPr>
              <a:t>Gentiloni</a:t>
            </a:r>
            <a:r>
              <a:rPr lang="it-IT" dirty="0">
                <a:solidFill>
                  <a:schemeClr val="tx1"/>
                </a:solidFill>
              </a:rPr>
              <a:t> e Conte per chiedere nuove competenze legislative e amministrative</a:t>
            </a:r>
            <a:r>
              <a:rPr lang="it-IT" dirty="0" smtClean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chemeClr val="tx1"/>
                </a:solidFill>
              </a:rPr>
              <a:t>Comitato </a:t>
            </a:r>
            <a:r>
              <a:rPr lang="it-IT" dirty="0">
                <a:solidFill>
                  <a:schemeClr val="tx1"/>
                </a:solidFill>
              </a:rPr>
              <a:t>bolognese </a:t>
            </a:r>
            <a:r>
              <a:rPr lang="it-IT" dirty="0">
                <a:solidFill>
                  <a:srgbClr val="000000"/>
                </a:solidFill>
              </a:rPr>
              <a:t>Scuola e Costituzione </a:t>
            </a:r>
            <a:r>
              <a:rPr lang="it-IT" dirty="0" smtClean="0">
                <a:solidFill>
                  <a:srgbClr val="000000"/>
                </a:solidFill>
              </a:rPr>
              <a:t>03</a:t>
            </a:r>
            <a:r>
              <a:rPr lang="it-IT" dirty="0">
                <a:solidFill>
                  <a:srgbClr val="000000"/>
                </a:solidFill>
              </a:rPr>
              <a:t>/04/</a:t>
            </a:r>
            <a:r>
              <a:rPr lang="it-IT" dirty="0" smtClean="0">
                <a:solidFill>
                  <a:srgbClr val="000000"/>
                </a:solidFill>
              </a:rPr>
              <a:t>19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387048" y="589719"/>
            <a:ext cx="11430000" cy="2143805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62000" y="532195"/>
            <a:ext cx="104281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  <a:latin typeface="Corbel"/>
                <a:cs typeface="Corbel"/>
              </a:rPr>
              <a:t>L’AUTONOMIA DIFFERENZIATA</a:t>
            </a:r>
          </a:p>
          <a:p>
            <a:pPr algn="ctr"/>
            <a:r>
              <a:rPr lang="it-IT" sz="4400" dirty="0" smtClean="0">
                <a:solidFill>
                  <a:schemeClr val="bg1"/>
                </a:solidFill>
                <a:latin typeface="Corbel"/>
                <a:cs typeface="Corbel"/>
              </a:rPr>
              <a:t> E </a:t>
            </a:r>
            <a:r>
              <a:rPr lang="it-IT" sz="4400" dirty="0">
                <a:solidFill>
                  <a:schemeClr val="bg1"/>
                </a:solidFill>
                <a:latin typeface="Corbel"/>
                <a:cs typeface="Corbel"/>
              </a:rPr>
              <a:t>LE SUE CONSEGUENZE </a:t>
            </a:r>
            <a:endParaRPr lang="it-IT" sz="4400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algn="ctr"/>
            <a:r>
              <a:rPr lang="it-IT" sz="4400" dirty="0" smtClean="0">
                <a:solidFill>
                  <a:schemeClr val="bg1"/>
                </a:solidFill>
                <a:latin typeface="Corbel"/>
                <a:cs typeface="Corbel"/>
              </a:rPr>
              <a:t>SULL’ISTRUZIONE</a:t>
            </a:r>
            <a:endParaRPr lang="it-IT" sz="4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pic>
        <p:nvPicPr>
          <p:cNvPr id="11" name="Immagine 10" descr="em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054">
            <a:off x="8837325" y="968341"/>
            <a:ext cx="3124406" cy="18216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7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592061"/>
            <a:ext cx="11430000" cy="980319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it-IT" dirty="0" smtClean="0"/>
              <a:t>ARTICOLO</a:t>
            </a:r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116 </a:t>
            </a:r>
            <a:r>
              <a:rPr lang="it-IT" dirty="0" smtClean="0"/>
              <a:t>COSTITUZIONE RIFORMATO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4294967295"/>
          </p:nvPr>
        </p:nvSpPr>
        <p:spPr>
          <a:xfrm>
            <a:off x="411238" y="1681238"/>
            <a:ext cx="11042951" cy="4584625"/>
          </a:xfrm>
        </p:spPr>
        <p:txBody>
          <a:bodyPr>
            <a:normAutofit fontScale="85000" lnSpcReduction="20000"/>
          </a:bodyPr>
          <a:lstStyle/>
          <a:p>
            <a:r>
              <a:rPr lang="it-IT" sz="2600" b="1" dirty="0"/>
              <a:t>Articolo 116</a:t>
            </a:r>
            <a:endParaRPr lang="it-IT" sz="2600" dirty="0"/>
          </a:p>
          <a:p>
            <a:r>
              <a:rPr lang="it-IT" sz="2800" dirty="0"/>
              <a:t>Il Friuli Venezia Giulia [cfr. </a:t>
            </a:r>
            <a:r>
              <a:rPr lang="it-IT" sz="2800" dirty="0">
                <a:hlinkClick r:id="rId2" tooltip="Link alla pagina &lt;navigation&gt;462&lt;/navigation&gt;&lt;inparam&gt;150&lt;/inparam&gt;"/>
              </a:rPr>
              <a:t>X</a:t>
            </a:r>
            <a:r>
              <a:rPr lang="it-IT" sz="2800" dirty="0"/>
              <a:t>], la Sardegna, la Sicilia, il Trentino-Alto Adige/Südtirol e la Valle d'Aosta/</a:t>
            </a:r>
            <a:r>
              <a:rPr lang="it-IT" sz="2800" dirty="0" err="1"/>
              <a:t>Vallée</a:t>
            </a:r>
            <a:r>
              <a:rPr lang="it-IT" sz="2800" dirty="0"/>
              <a:t> d'</a:t>
            </a:r>
            <a:r>
              <a:rPr lang="it-IT" sz="2800" dirty="0" err="1"/>
              <a:t>Aoste</a:t>
            </a:r>
            <a:r>
              <a:rPr lang="it-IT" sz="2800" dirty="0"/>
              <a:t> dispongono di forme e condizioni particolari di autonomia, secondo i rispettivi </a:t>
            </a:r>
            <a:r>
              <a:rPr lang="it-IT" sz="2800" b="1" dirty="0"/>
              <a:t>statuti speciali </a:t>
            </a:r>
            <a:r>
              <a:rPr lang="it-IT" sz="2800" dirty="0"/>
              <a:t>adottati con legge costituzionale.</a:t>
            </a:r>
            <a:br>
              <a:rPr lang="it-IT" sz="2800" dirty="0"/>
            </a:br>
            <a:r>
              <a:rPr lang="it-IT" sz="2800" dirty="0"/>
              <a:t>La Regione Trentino-Alto Adige/Südtirol è costituita dalle Province autonome di Trento e di Bolzano.</a:t>
            </a:r>
            <a:br>
              <a:rPr lang="it-IT" sz="2800" dirty="0"/>
            </a:br>
            <a:r>
              <a:rPr lang="it-IT" sz="2800" b="1" dirty="0">
                <a:solidFill>
                  <a:srgbClr val="FF0000"/>
                </a:solidFill>
              </a:rPr>
              <a:t>Ulteriori forme e condizioni particolari di autonomia</a:t>
            </a:r>
            <a:r>
              <a:rPr lang="it-IT" sz="2800" dirty="0"/>
              <a:t>, concernenti le materie di cui al terzo comma dell'articolo </a:t>
            </a:r>
            <a:r>
              <a:rPr lang="it-IT" sz="2800" dirty="0">
                <a:hlinkClick r:id="rId3" tooltip="Link alla pagina &lt;navigation&gt;462&lt;/navigation&gt;&lt;inparam&gt;118&lt;/inparam&gt;"/>
              </a:rPr>
              <a:t>117</a:t>
            </a:r>
            <a:r>
              <a:rPr lang="it-IT" sz="2800" dirty="0"/>
              <a:t> e le materie indicate dal secondo comma del medesimo articolo alle lettere </a:t>
            </a:r>
            <a:r>
              <a:rPr lang="it-IT" sz="2800" i="1" dirty="0"/>
              <a:t>l)</a:t>
            </a:r>
            <a:r>
              <a:rPr lang="it-IT" sz="2800" dirty="0"/>
              <a:t>, limitatamente all'organizzazione della giustizia di pace, </a:t>
            </a:r>
            <a:r>
              <a:rPr lang="it-IT" sz="2800" i="1" dirty="0" err="1"/>
              <a:t>n</a:t>
            </a:r>
            <a:r>
              <a:rPr lang="it-IT" sz="2800" i="1" dirty="0"/>
              <a:t>)</a:t>
            </a:r>
            <a:r>
              <a:rPr lang="it-IT" sz="2800" dirty="0"/>
              <a:t> e </a:t>
            </a:r>
            <a:r>
              <a:rPr lang="it-IT" sz="2800" i="1" dirty="0" err="1"/>
              <a:t>s</a:t>
            </a:r>
            <a:r>
              <a:rPr lang="it-IT" sz="2800" i="1" dirty="0"/>
              <a:t>)</a:t>
            </a:r>
            <a:r>
              <a:rPr lang="it-IT" sz="2800" dirty="0"/>
              <a:t>, possono essere attribuite ad altre Regioni, con legge dello Stato, su iniziativa della Regione interessata, sentiti gli enti locali, nel rispetto dei princìpi di cui all'articolo </a:t>
            </a:r>
            <a:r>
              <a:rPr lang="it-IT" sz="2800" dirty="0">
                <a:hlinkClick r:id="rId4" tooltip="Link alla pagina &lt;navigation&gt;462&lt;/navigation&gt;&lt;inparam&gt;120&lt;/inparam&gt;"/>
              </a:rPr>
              <a:t>119</a:t>
            </a:r>
            <a:r>
              <a:rPr lang="it-IT" sz="2800" dirty="0"/>
              <a:t>. La legge è approvata dalle Camere a maggioranza assoluta dei componenti, sulla base di intesa fra lo Stato e la Regione interessata.</a:t>
            </a:r>
            <a:br>
              <a:rPr lang="it-IT" sz="2800" dirty="0"/>
            </a:br>
            <a:r>
              <a:rPr lang="it-IT" sz="2800" u="sng" dirty="0">
                <a:solidFill>
                  <a:srgbClr val="FF0000"/>
                </a:solidFill>
              </a:rPr>
              <a:t>La lettera </a:t>
            </a:r>
            <a:r>
              <a:rPr lang="it-IT" sz="2800" i="1" u="sng" dirty="0" err="1">
                <a:solidFill>
                  <a:srgbClr val="FF0000"/>
                </a:solidFill>
              </a:rPr>
              <a:t>n</a:t>
            </a:r>
            <a:r>
              <a:rPr lang="it-IT" sz="2800" i="1" u="sng" dirty="0">
                <a:solidFill>
                  <a:srgbClr val="FF0000"/>
                </a:solidFill>
              </a:rPr>
              <a:t>) </a:t>
            </a:r>
            <a:r>
              <a:rPr lang="it-IT" sz="2800" u="sng" dirty="0">
                <a:solidFill>
                  <a:srgbClr val="FF0000"/>
                </a:solidFill>
              </a:rPr>
              <a:t>riguarda le “norme generali sull’istruzione”.</a:t>
            </a:r>
          </a:p>
          <a:p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3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581857"/>
            <a:ext cx="11431588" cy="96837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/>
              <a:t>ARTICOLO </a:t>
            </a:r>
            <a:r>
              <a:rPr lang="it-IT" dirty="0" smtClean="0">
                <a:solidFill>
                  <a:srgbClr val="FFD666"/>
                </a:solidFill>
              </a:rPr>
              <a:t>117</a:t>
            </a:r>
            <a:r>
              <a:rPr lang="it-IT" dirty="0" smtClean="0"/>
              <a:t> COSTITUZIONE RIFORMATO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11238" y="1681994"/>
            <a:ext cx="11393714" cy="4837339"/>
          </a:xfrm>
        </p:spPr>
        <p:txBody>
          <a:bodyPr numCol="2">
            <a:normAutofit fontScale="47500" lnSpcReduction="20000"/>
          </a:bodyPr>
          <a:lstStyle/>
          <a:p>
            <a:r>
              <a:rPr lang="it-IT" sz="3300" b="1" dirty="0"/>
              <a:t>Articolo 117</a:t>
            </a:r>
          </a:p>
          <a:p>
            <a:r>
              <a:rPr lang="it-IT" sz="3300" dirty="0"/>
              <a:t>La potestà legislativa è esercitata dallo Stato [</a:t>
            </a:r>
            <a:r>
              <a:rPr lang="it-IT" sz="3300" dirty="0">
                <a:hlinkClick r:id="rId2"/>
              </a:rPr>
              <a:t>70 e segg</a:t>
            </a:r>
            <a:r>
              <a:rPr lang="it-IT" sz="3300" dirty="0"/>
              <a:t>.] e dalle Regioni nel rispetto della Costituzione, </a:t>
            </a:r>
            <a:r>
              <a:rPr lang="it-IT" sz="3300" dirty="0" err="1"/>
              <a:t>nonchè</a:t>
            </a:r>
            <a:r>
              <a:rPr lang="it-IT" sz="3300" dirty="0"/>
              <a:t> dei vincoli derivanti dall'ordinamento comunitario e dagli obblighi internazionali.</a:t>
            </a:r>
          </a:p>
          <a:p>
            <a:r>
              <a:rPr lang="it-IT" sz="3300" dirty="0"/>
              <a:t>Lo Stato ha legislazione esclusiva nelle seguenti materie:</a:t>
            </a:r>
            <a:br>
              <a:rPr lang="it-IT" sz="3300" dirty="0"/>
            </a:br>
            <a:r>
              <a:rPr lang="it-IT" sz="3300" dirty="0"/>
              <a:t>a) politica estera e rapporti internazionali dello Stato; rapporti dello Stato con l'Unione europea; diritto di asilo e condizione giuridica dei cittadini di Stati non appartenenti all'Unione europea;</a:t>
            </a:r>
            <a:br>
              <a:rPr lang="it-IT" sz="3300" dirty="0"/>
            </a:br>
            <a:r>
              <a:rPr lang="it-IT" sz="3300" dirty="0"/>
              <a:t>b) immigrazione;</a:t>
            </a:r>
            <a:br>
              <a:rPr lang="it-IT" sz="3300" dirty="0"/>
            </a:br>
            <a:r>
              <a:rPr lang="it-IT" sz="3300" dirty="0"/>
              <a:t>c) rapporti tra la Repubblica e le confessioni religiose;</a:t>
            </a:r>
            <a:br>
              <a:rPr lang="it-IT" sz="3300" dirty="0"/>
            </a:br>
            <a:r>
              <a:rPr lang="it-IT" sz="3300" dirty="0"/>
              <a:t>d) difesa e Forze armate; sicurezza dello Stato; armi, munizioni ed esplosivi;</a:t>
            </a:r>
            <a:br>
              <a:rPr lang="it-IT" sz="3300" dirty="0"/>
            </a:br>
            <a:r>
              <a:rPr lang="it-IT" sz="3300" dirty="0"/>
              <a:t>e) moneta, tutela del risparmio e mercati finanziari; tutela della concorrenza; sistema valutario; sistema tributario e contabile dello Stato; armonizzazione dei bilanci pubblici; perequazione delle risorse finanziarie;</a:t>
            </a:r>
            <a:br>
              <a:rPr lang="it-IT" sz="3300" dirty="0"/>
            </a:br>
            <a:r>
              <a:rPr lang="it-IT" sz="3300" dirty="0" err="1"/>
              <a:t>f</a:t>
            </a:r>
            <a:r>
              <a:rPr lang="it-IT" sz="3300" dirty="0"/>
              <a:t>) organi dello Stato e relative leggi elettorali; referendum statali; elezione del Parlamento europeo;</a:t>
            </a:r>
            <a:br>
              <a:rPr lang="it-IT" sz="3300" dirty="0"/>
            </a:br>
            <a:r>
              <a:rPr lang="it-IT" sz="3300" dirty="0"/>
              <a:t>g) ordinamento e organizzazione amministrativa dello Stato e degli enti pubblici nazionali;</a:t>
            </a:r>
            <a:br>
              <a:rPr lang="it-IT" sz="3300" dirty="0"/>
            </a:br>
            <a:r>
              <a:rPr lang="it-IT" sz="3300" dirty="0"/>
              <a:t>h) ordine pubblico e sicurezza, ad esclusione della polizia amministrativa locale;</a:t>
            </a:r>
            <a:br>
              <a:rPr lang="it-IT" sz="3300" dirty="0"/>
            </a:br>
            <a:r>
              <a:rPr lang="it-IT" sz="3300" dirty="0"/>
              <a:t>i) cittadinanza, stato civile e anagrafi;</a:t>
            </a:r>
            <a:br>
              <a:rPr lang="it-IT" sz="3300" dirty="0"/>
            </a:br>
            <a:r>
              <a:rPr lang="it-IT" sz="3300" dirty="0"/>
              <a:t>l) giurisdizione e norme processuali; ordinamento civile e penale; giustizia amministrativa;</a:t>
            </a:r>
            <a:br>
              <a:rPr lang="it-IT" sz="3300" dirty="0"/>
            </a:br>
            <a:r>
              <a:rPr lang="it-IT" sz="4200" u="sng" dirty="0">
                <a:solidFill>
                  <a:srgbClr val="FF0000"/>
                </a:solidFill>
              </a:rPr>
              <a:t>m) determinazione dei livelli essenziali delle prestazioni concernenti i diritti civili e sociali che devono essere garantiti su tutto il territorio nazionale;</a:t>
            </a:r>
            <a:br>
              <a:rPr lang="it-IT" sz="4200" u="sng" dirty="0">
                <a:solidFill>
                  <a:srgbClr val="FF0000"/>
                </a:solidFill>
              </a:rPr>
            </a:br>
            <a:r>
              <a:rPr lang="it-IT" sz="4200" u="sng" dirty="0" err="1">
                <a:solidFill>
                  <a:srgbClr val="FF0000"/>
                </a:solidFill>
              </a:rPr>
              <a:t>n</a:t>
            </a:r>
            <a:r>
              <a:rPr lang="it-IT" sz="4200" u="sng" dirty="0">
                <a:solidFill>
                  <a:srgbClr val="FF0000"/>
                </a:solidFill>
              </a:rPr>
              <a:t>) norme generali sull'istruzione;</a:t>
            </a:r>
            <a:r>
              <a:rPr lang="it-IT" sz="4200" dirty="0">
                <a:solidFill>
                  <a:srgbClr val="FF0000"/>
                </a:solidFill>
              </a:rPr>
              <a:t/>
            </a:r>
            <a:br>
              <a:rPr lang="it-IT" sz="4200" dirty="0">
                <a:solidFill>
                  <a:srgbClr val="FF0000"/>
                </a:solidFill>
              </a:rPr>
            </a:br>
            <a:r>
              <a:rPr lang="it-IT" sz="3300" dirty="0"/>
              <a:t>o) previdenza sociale;</a:t>
            </a:r>
            <a:br>
              <a:rPr lang="it-IT" sz="3300" dirty="0"/>
            </a:br>
            <a:r>
              <a:rPr lang="it-IT" sz="3300" dirty="0" err="1"/>
              <a:t>p</a:t>
            </a:r>
            <a:r>
              <a:rPr lang="it-IT" sz="3300" dirty="0"/>
              <a:t>) legislazione elettorale, organi di governo e funzioni fondamentali di Comuni, Province e Città metropolitane;</a:t>
            </a:r>
            <a:br>
              <a:rPr lang="it-IT" sz="3300" dirty="0"/>
            </a:br>
            <a:r>
              <a:rPr lang="it-IT" sz="3300" dirty="0" err="1"/>
              <a:t>q</a:t>
            </a:r>
            <a:r>
              <a:rPr lang="it-IT" sz="3300" dirty="0"/>
              <a:t>) dogane, protezione dei confini nazionali e profilassi internazionale;</a:t>
            </a:r>
            <a:br>
              <a:rPr lang="it-IT" sz="3300" dirty="0"/>
            </a:br>
            <a:r>
              <a:rPr lang="it-IT" sz="3300" dirty="0" err="1"/>
              <a:t>r</a:t>
            </a:r>
            <a:r>
              <a:rPr lang="it-IT" sz="3300" dirty="0"/>
              <a:t>) pesi, misure e determinazione del tempo; coordinamento informativo statistico e informatico dei dati dell'amministrazione statale, regionale e locale; opere dell'ingegno;</a:t>
            </a:r>
            <a:br>
              <a:rPr lang="it-IT" sz="3300" dirty="0"/>
            </a:br>
            <a:r>
              <a:rPr lang="it-IT" sz="3300" dirty="0" err="1"/>
              <a:t>s</a:t>
            </a:r>
            <a:r>
              <a:rPr lang="it-IT" sz="3300" dirty="0"/>
              <a:t>) tutela dell'ambiente, dell'ecosistema e dei beni culturali</a:t>
            </a:r>
            <a:r>
              <a:rPr lang="it-IT" sz="3300" dirty="0" smtClean="0"/>
              <a:t>.</a:t>
            </a:r>
            <a:endParaRPr lang="it-IT" sz="3300" dirty="0"/>
          </a:p>
        </p:txBody>
      </p:sp>
    </p:spTree>
    <p:extLst>
      <p:ext uri="{BB962C8B-B14F-4D97-AF65-F5344CB8AC3E}">
        <p14:creationId xmlns:p14="http://schemas.microsoft.com/office/powerpoint/2010/main" val="12737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581857"/>
            <a:ext cx="11431588" cy="968375"/>
          </a:xfrm>
          <a:solidFill>
            <a:srgbClr val="739900"/>
          </a:solidFill>
        </p:spPr>
        <p:txBody>
          <a:bodyPr/>
          <a:lstStyle/>
          <a:p>
            <a:r>
              <a:rPr lang="it-IT" dirty="0" smtClean="0"/>
              <a:t>ARTICOLO</a:t>
            </a:r>
            <a:r>
              <a:rPr lang="it-IT" dirty="0" smtClean="0">
                <a:solidFill>
                  <a:srgbClr val="FFD666"/>
                </a:solidFill>
              </a:rPr>
              <a:t> 117 </a:t>
            </a:r>
            <a:r>
              <a:rPr lang="it-IT" dirty="0" smtClean="0"/>
              <a:t>COSTITUZIONE RIFORMATO/2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9143" y="2133600"/>
            <a:ext cx="11405809" cy="4158011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Sono materie di </a:t>
            </a:r>
            <a:r>
              <a:rPr lang="it-IT" b="1" dirty="0">
                <a:solidFill>
                  <a:schemeClr val="tx1"/>
                </a:solidFill>
              </a:rPr>
              <a:t>legislazione concorrente </a:t>
            </a:r>
            <a:r>
              <a:rPr lang="it-IT" dirty="0"/>
              <a:t>quelle relative a: rapporti internazionali e con l'Unione europea delle Regioni; commercio con l'estero; tutela e sicurezza </a:t>
            </a:r>
            <a:r>
              <a:rPr lang="it-IT" sz="2600" dirty="0">
                <a:solidFill>
                  <a:srgbClr val="000000"/>
                </a:solidFill>
              </a:rPr>
              <a:t>del lavoro;</a:t>
            </a:r>
            <a:r>
              <a:rPr lang="it-IT" sz="2600" u="sng" dirty="0">
                <a:solidFill>
                  <a:srgbClr val="000000"/>
                </a:solidFill>
              </a:rPr>
              <a:t> </a:t>
            </a:r>
            <a:endParaRPr lang="it-IT" sz="2600" u="sng" dirty="0" smtClean="0">
              <a:solidFill>
                <a:srgbClr val="000000"/>
              </a:solidFill>
            </a:endParaRPr>
          </a:p>
          <a:p>
            <a:r>
              <a:rPr lang="it-IT" sz="4800" u="sng" dirty="0" smtClean="0">
                <a:solidFill>
                  <a:srgbClr val="FF0000"/>
                </a:solidFill>
              </a:rPr>
              <a:t>istruzione</a:t>
            </a:r>
            <a:r>
              <a:rPr lang="it-IT" sz="4800" u="sng" dirty="0">
                <a:solidFill>
                  <a:srgbClr val="FF0000"/>
                </a:solidFill>
              </a:rPr>
              <a:t>, salva l'autonomia delle istituzioni scolastiche e con esclusione della istruzione e della formazione professionale; </a:t>
            </a:r>
            <a:endParaRPr lang="it-IT" sz="4800" u="sng" dirty="0" smtClean="0">
              <a:solidFill>
                <a:srgbClr val="FF0000"/>
              </a:solidFill>
            </a:endParaRPr>
          </a:p>
          <a:p>
            <a:r>
              <a:rPr lang="it-IT" sz="2800" dirty="0" smtClean="0"/>
              <a:t>professioni</a:t>
            </a:r>
            <a:r>
              <a:rPr lang="it-IT" sz="2800" dirty="0"/>
              <a:t>; ricerca scientifica e tecnologica e sostegno all'innovazione per i settori produttivi;</a:t>
            </a:r>
            <a:r>
              <a:rPr lang="it-IT" sz="4000" dirty="0">
                <a:solidFill>
                  <a:srgbClr val="FF0000"/>
                </a:solidFill>
              </a:rPr>
              <a:t> </a:t>
            </a:r>
            <a:r>
              <a:rPr lang="it-IT" dirty="0"/>
              <a:t>tutela della salute; alimentazione; ordinamento sportivo; protezione civile; governo del territorio; porti e aeroporti civili; grandi reti di trasporto e di navigazione; ordinamento della comunicazione; produzione, trasporto e distribuzione nazionale dell'energia; previdenza complementare e integrativa; coordinamento della finanza pubblica e del sistema tributario; valorizzazione dei beni culturali e ambientali e promozione e organizzazione di attività culturali; casse di risparmio, casse rurali, aziende di credito a carattere regionale; enti di credito fondiario e agrario a carattere regionale. Nelle materie di legislazione concorrente spetta alle Regioni la potestà legislativa, salvo che per la determinazione dei princìpi fondamentali, riservata alla legislazione dello Stato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74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Lombardia e Veneto </a:t>
            </a:r>
            <a:r>
              <a:rPr lang="it-IT" dirty="0"/>
              <a:t>hanno svolto un referendum in contemporanea il 23/10/17 sul seguente testo: </a:t>
            </a:r>
            <a:br>
              <a:rPr lang="it-IT" dirty="0"/>
            </a:br>
            <a:r>
              <a:rPr lang="it-IT" dirty="0"/>
              <a:t>«Vuoi che alla Regione siano attribuite ulteriori forme e condizioni particolari di autonomia ?»</a:t>
            </a:r>
            <a:br>
              <a:rPr lang="it-IT" dirty="0"/>
            </a:br>
            <a:r>
              <a:rPr lang="it-IT" dirty="0"/>
              <a:t>In Lombardia votò il 39% degli aventi diritto, i voti per il SI furono il 96%, in Veneto votò il 57% e i SI furono il 98%.</a:t>
            </a:r>
          </a:p>
          <a:p>
            <a:r>
              <a:rPr lang="it-IT" dirty="0">
                <a:solidFill>
                  <a:srgbClr val="BF4D00"/>
                </a:solidFill>
              </a:rPr>
              <a:t>L’Emilia Romagna </a:t>
            </a:r>
            <a:r>
              <a:rPr lang="it-IT" dirty="0"/>
              <a:t>ha chiesto l’attribuzione di ulteriori forme e condizioni di autonomia con la risoluzione del Consiglio regionale del 3/10/17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50662" y="445510"/>
            <a:ext cx="11432116" cy="1112760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IL PERCORSO DELLE 3 REGIONI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00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85" y="459619"/>
            <a:ext cx="11432116" cy="1112761"/>
          </a:xfrm>
          <a:solidFill>
            <a:srgbClr val="730000"/>
          </a:solidFill>
        </p:spPr>
        <p:txBody>
          <a:bodyPr>
            <a:noAutofit/>
          </a:bodyPr>
          <a:lstStyle/>
          <a:p>
            <a:pPr algn="ctr"/>
            <a:r>
              <a:rPr lang="it-IT" sz="3400" dirty="0" smtClean="0"/>
              <a:t>Le pre-intese con il governo </a:t>
            </a:r>
            <a:r>
              <a:rPr lang="it-IT" sz="3400" dirty="0" err="1" smtClean="0"/>
              <a:t>Gentiloni</a:t>
            </a:r>
            <a:r>
              <a:rPr lang="it-IT" sz="3400" dirty="0" smtClean="0"/>
              <a:t/>
            </a:r>
            <a:br>
              <a:rPr lang="it-IT" sz="3400" dirty="0" smtClean="0"/>
            </a:br>
            <a:r>
              <a:rPr lang="it-IT" sz="3400" dirty="0" smtClean="0"/>
              <a:t> e le bozze di intese con il governo Conte</a:t>
            </a:r>
            <a:endParaRPr lang="it-IT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75339" y="2133601"/>
            <a:ext cx="8824852" cy="3992563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Furono siglate il 28/02/18 e riguardavano solo 5 materie.</a:t>
            </a:r>
          </a:p>
          <a:p>
            <a:r>
              <a:rPr lang="it-IT" sz="2800" dirty="0" smtClean="0"/>
              <a:t>Le bozze di intese attualmente in discussione non sono note ufficialmente. Sono state pubblicate da Roars.it l’11/02/19.</a:t>
            </a:r>
          </a:p>
          <a:p>
            <a:r>
              <a:rPr lang="it-IT" sz="2800" dirty="0" smtClean="0"/>
              <a:t>Esse riguardano 23 materie per Lombardia e Veneto (ovvero tutte quelle previste dall’art. 116) e 15 per l’Emilia Romagna.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647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85" y="459621"/>
            <a:ext cx="11432116" cy="1112760"/>
          </a:xfrm>
          <a:solidFill>
            <a:schemeClr val="accent1">
              <a:lumMod val="75000"/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I contenuti principali delle Intese di Lombardia e Veneto in materia di </a:t>
            </a:r>
            <a:r>
              <a:rPr lang="it-IT" dirty="0"/>
              <a:t>istruzione/ Art. </a:t>
            </a:r>
            <a:r>
              <a:rPr lang="it-IT" dirty="0" smtClean="0"/>
              <a:t>10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836" y="2133601"/>
            <a:ext cx="10382166" cy="3992563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Art. 10 – Competenze in materia Istruzione.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1</a:t>
            </a:r>
            <a:r>
              <a:rPr lang="it-IT" dirty="0"/>
              <a:t>. E’ attribuita alla Regione Lombardia, nel rispetto dei livelli essenziali delle prestazioni da garantire sul piano nazionale, </a:t>
            </a:r>
            <a:r>
              <a:rPr lang="it-IT" b="1" u="sng" dirty="0">
                <a:solidFill>
                  <a:srgbClr val="FF0000"/>
                </a:solidFill>
              </a:rPr>
              <a:t>la potestà legislativa in materia di norme generali sull’istruzione</a:t>
            </a:r>
            <a:r>
              <a:rPr lang="it-IT" dirty="0"/>
              <a:t>, ai sensi dell’articolo 117 della Costituzione, con riferimento: a) alla disciplina dell’organizzazione del sistema educativo regionale di istruzione e formazione, anche specificandone le funzioni in relazione al contesto sociale ed economico della Regione, nel quadro del sistema educativo concordato a livello nazionale</a:t>
            </a:r>
            <a:r>
              <a:rPr lang="it-IT" dirty="0" smtClean="0"/>
              <a:t>;</a:t>
            </a:r>
            <a:br>
              <a:rPr lang="it-IT" dirty="0" smtClean="0"/>
            </a:br>
            <a:r>
              <a:rPr lang="it-IT" dirty="0"/>
              <a:t>b) </a:t>
            </a:r>
            <a:r>
              <a:rPr lang="it-IT" b="1" u="sng" dirty="0">
                <a:solidFill>
                  <a:srgbClr val="FF0000"/>
                </a:solidFill>
              </a:rPr>
              <a:t>alla disciplina delle modalità di valutazione del sistema educativo regionale di istruzione e formazione, anche mediante l’introduzione di ulteriori indicatori di valutazione legati al contesto territoriale</a:t>
            </a:r>
            <a:r>
              <a:rPr lang="it-IT" dirty="0"/>
              <a:t>, nel quadro dei principi e criteri generali stabiliti dallo Stato e ferma restando la competenza dell’Istituto Nazionale di Valutazione del Sistema educativo di Istruzione e di formazione (INVALSI) in tema di valutazione degli apprendimenti;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c) </a:t>
            </a:r>
            <a:r>
              <a:rPr lang="it-IT" b="1" u="sng" dirty="0">
                <a:solidFill>
                  <a:srgbClr val="FF0000"/>
                </a:solidFill>
              </a:rPr>
              <a:t>alla disciplina della programmazione dei percorsi di alternanza scuola-lavoro, alla formazione dei docenti </a:t>
            </a:r>
            <a:r>
              <a:rPr lang="it-IT" dirty="0"/>
              <a:t>e alla destinazione delle relative risorse, nel rispetto dei principi fondamentali delle leggi dello Stato e dell’autonomia delle istituzioni scolastiche</a:t>
            </a:r>
            <a:r>
              <a:rPr lang="it-IT" dirty="0" smtClean="0"/>
              <a:t>;</a:t>
            </a:r>
            <a:br>
              <a:rPr lang="it-IT" dirty="0" smtClean="0"/>
            </a:br>
            <a:r>
              <a:rPr lang="it-IT" dirty="0"/>
              <a:t>i) alla disciplina degli organi collegiali territoriali della scuola, nel rispetto dell’autonomia scolastica</a:t>
            </a:r>
            <a:r>
              <a:rPr lang="it-IT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427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85" y="459620"/>
            <a:ext cx="11432116" cy="1124856"/>
          </a:xfrm>
          <a:solidFill>
            <a:srgbClr val="730000">
              <a:alpha val="70000"/>
            </a:srgbClr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I contenuti principali delle Intese di Lombardia e Veneto in materia di istruzione/ Art. 11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 smtClean="0"/>
              <a:t>Art</a:t>
            </a:r>
            <a:r>
              <a:rPr lang="it-IT" b="1" dirty="0"/>
              <a:t>. 11 – Norme relative al personale dell’Ufficio Scolastico e delle istituzioni scolastiche regionali.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1. Al fine di consentire lo svolgimento delle competenze di cui all’articolo 10, ed in particolare le attività di governo ed organizzazione del sistema scolastico regionale connesse alla funzione programmatoria, </a:t>
            </a:r>
            <a:r>
              <a:rPr lang="it-IT" b="1" u="sng" dirty="0">
                <a:solidFill>
                  <a:srgbClr val="FF0000"/>
                </a:solidFill>
              </a:rPr>
              <a:t>sono trasferite alla Regione Lombardia le risorse umane, finanziarie e strumentali dell’Ufficio scolastico regionale e degli Uffici d’Ambito Territoriale</a:t>
            </a:r>
            <a:r>
              <a:rPr lang="it-IT" dirty="0"/>
              <a:t>, fatta salva la facoltà del </a:t>
            </a:r>
            <a:r>
              <a:rPr lang="it-IT" dirty="0" smtClean="0"/>
              <a:t>relativo</a:t>
            </a:r>
            <a:r>
              <a:rPr lang="it-IT" dirty="0"/>
              <a:t> </a:t>
            </a:r>
            <a:r>
              <a:rPr lang="it-IT" dirty="0" smtClean="0"/>
              <a:t>personale </a:t>
            </a:r>
            <a:r>
              <a:rPr lang="it-IT" dirty="0"/>
              <a:t>di permanere nei ruoli dell’Amministrazione scolastica centrale e periferica o di transitare nei ruoli di altra Amministrazione dello Stato, da esercitarsi trascorsi tre anni dal trasferimento delle competenze.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2. </a:t>
            </a:r>
            <a:r>
              <a:rPr lang="it-IT" b="1" u="sng" dirty="0">
                <a:solidFill>
                  <a:srgbClr val="FF0000"/>
                </a:solidFill>
              </a:rPr>
              <a:t>Sono trasferiti alla Regione Lombardia i Dirigenti scolastici, per i quali sarà istituito uno specifico ruolo regionale</a:t>
            </a:r>
            <a:r>
              <a:rPr lang="it-IT" dirty="0"/>
              <a:t>, salva la facoltà di permanere nei ruoli della dirigenza scolastica statale trascorsi tre anni dal trasferimento delle competenze. E’ trasferita alla Regione Lombardia la competenza di nominare e attribuire gli incarichi dei Dirigenti degli Uffici d’Ambito Territoriale e dei Dirigenti scolastici che abbiano scelto di rimanere nei ruoli dello Stato</a:t>
            </a:r>
          </a:p>
        </p:txBody>
      </p:sp>
    </p:spTree>
    <p:extLst>
      <p:ext uri="{BB962C8B-B14F-4D97-AF65-F5344CB8AC3E}">
        <p14:creationId xmlns:p14="http://schemas.microsoft.com/office/powerpoint/2010/main" val="16755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colore">
  <a:themeElements>
    <a:clrScheme name="Multicolore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ulticolore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ulticolor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Multicolore.thmx</Template>
  <TotalTime>723</TotalTime>
  <Words>1084</Words>
  <Application>Microsoft Office PowerPoint</Application>
  <PresentationFormat>Widescreen</PresentationFormat>
  <Paragraphs>170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Avenir Next Bold</vt:lpstr>
      <vt:lpstr>Avenir Next Regular</vt:lpstr>
      <vt:lpstr>Calibri</vt:lpstr>
      <vt:lpstr>Corbel</vt:lpstr>
      <vt:lpstr>Wingdings</vt:lpstr>
      <vt:lpstr>Multicolore</vt:lpstr>
      <vt:lpstr>Presentazione standard di PowerPoint</vt:lpstr>
      <vt:lpstr> </vt:lpstr>
      <vt:lpstr>ARTICOLO 116 COSTITUZIONE RIFORMATO</vt:lpstr>
      <vt:lpstr>ARTICOLO 117 COSTITUZIONE RIFORMATO</vt:lpstr>
      <vt:lpstr>ARTICOLO 117 COSTITUZIONE RIFORMATO/2</vt:lpstr>
      <vt:lpstr>Presentazione standard di PowerPoint</vt:lpstr>
      <vt:lpstr>Le pre-intese con il governo Gentiloni  e le bozze di intese con il governo Conte</vt:lpstr>
      <vt:lpstr>I contenuti principali delle Intese di Lombardia e Veneto in materia di istruzione/ Art. 10</vt:lpstr>
      <vt:lpstr>I contenuti principali delle Intese di Lombardia e Veneto in materia di istruzione/ Art. 11</vt:lpstr>
      <vt:lpstr>Le richieste della Regione Emilia Romagna  in materia di istruzione /Articolo 1</vt:lpstr>
      <vt:lpstr>Le richieste della Regione Emilia Romagna  in materia di istruzione /Articolo 2</vt:lpstr>
      <vt:lpstr>Le richieste della Regione Emilia Romagna  in materia di istruzione /Articolo 3</vt:lpstr>
      <vt:lpstr>I rischi per il sistema nazionale di istruzione</vt:lpstr>
      <vt:lpstr>L’ Appello nazionale unitario</vt:lpstr>
      <vt:lpstr>I SOLDI!</vt:lpstr>
      <vt:lpstr>Presentazione standard di PowerPoint</vt:lpstr>
      <vt:lpstr>Presentazione standard di PowerPoint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L’AUTONOMIA DIFFERENZIATA E LE SUE CONSEGUENZE SULL’ISTRUZIONE</dc:title>
  <dc:creator>Bruno</dc:creator>
  <cp:lastModifiedBy>Bruno</cp:lastModifiedBy>
  <cp:revision>86</cp:revision>
  <dcterms:created xsi:type="dcterms:W3CDTF">2019-04-03T08:15:20Z</dcterms:created>
  <dcterms:modified xsi:type="dcterms:W3CDTF">2019-04-09T16:23:26Z</dcterms:modified>
</cp:coreProperties>
</file>